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81" r:id="rId3"/>
    <p:sldId id="256" r:id="rId4"/>
    <p:sldId id="258" r:id="rId5"/>
    <p:sldId id="259" r:id="rId6"/>
    <p:sldId id="260" r:id="rId7"/>
    <p:sldId id="261" r:id="rId8"/>
    <p:sldId id="263" r:id="rId9"/>
    <p:sldId id="270" r:id="rId10"/>
  </p:sldIdLst>
  <p:sldSz cx="18288000" cy="10287000"/>
  <p:notesSz cx="6858000" cy="9144000"/>
  <p:embeddedFontLst>
    <p:embeddedFont>
      <p:font typeface="Cooper BT Bold" panose="020B0604020202020204" charset="0"/>
      <p:regular r:id="rId11"/>
    </p:embeddedFont>
    <p:embeddedFont>
      <p:font typeface="Quicksand Bold" panose="020B0604020202020204" charset="0"/>
      <p:regular r:id="rId12"/>
    </p:embeddedFont>
    <p:embeddedFont>
      <p:font typeface="Quicksand Semi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>
      <p:cViewPr varScale="1">
        <p:scale>
          <a:sx n="47" d="100"/>
          <a:sy n="47" d="100"/>
        </p:scale>
        <p:origin x="109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984444"/>
            <a:ext cx="13716000" cy="3280502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9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9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87668"/>
            <a:ext cx="15773400" cy="1988345"/>
          </a:xfrm>
        </p:spPr>
        <p:txBody>
          <a:bodyPr anchor="ctr" anchorCtr="0">
            <a:normAutofit/>
          </a:bodyPr>
          <a:lstStyle>
            <a:lvl1pPr>
              <a:defRPr sz="66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738438"/>
            <a:ext cx="15773400" cy="6527007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12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5626418"/>
            <a:ext cx="14764703" cy="1217295"/>
          </a:xfrm>
        </p:spPr>
        <p:txBody>
          <a:bodyPr anchor="b">
            <a:noAutofit/>
          </a:bodyPr>
          <a:lstStyle>
            <a:lvl1pPr>
              <a:defRPr sz="9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915043"/>
            <a:ext cx="10982325" cy="971333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90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87668"/>
            <a:ext cx="15773400" cy="1988345"/>
          </a:xfrm>
        </p:spPr>
        <p:txBody>
          <a:bodyPr>
            <a:normAutofit/>
          </a:bodyPr>
          <a:lstStyle>
            <a:lvl1pPr>
              <a:defRPr sz="66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2738438"/>
            <a:ext cx="7772400" cy="652700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4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2550" y="2738438"/>
            <a:ext cx="7772400" cy="652700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42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617441"/>
            <a:ext cx="7736681" cy="1235868"/>
          </a:xfrm>
        </p:spPr>
        <p:txBody>
          <a:bodyPr anchor="b"/>
          <a:lstStyle>
            <a:lvl1pPr marL="0" indent="0">
              <a:buNone/>
              <a:defRPr sz="36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923414"/>
            <a:ext cx="7736681" cy="53610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617441"/>
            <a:ext cx="7774782" cy="1235868"/>
          </a:xfrm>
        </p:spPr>
        <p:txBody>
          <a:bodyPr anchor="b"/>
          <a:lstStyle>
            <a:lvl1pPr marL="0" indent="0">
              <a:buNone/>
              <a:defRPr sz="36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923414"/>
            <a:ext cx="7774782" cy="536108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149329"/>
            <a:ext cx="15773400" cy="1988345"/>
          </a:xfrm>
        </p:spPr>
        <p:txBody>
          <a:bodyPr>
            <a:normAutofit/>
          </a:bodyPr>
          <a:lstStyle>
            <a:lvl1pPr algn="ctr">
              <a:defRPr sz="66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2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21" y="190500"/>
            <a:ext cx="6247800" cy="2400300"/>
          </a:xfrm>
        </p:spPr>
        <p:txBody>
          <a:bodyPr anchor="ctr" anchorCtr="0">
            <a:normAutofit/>
          </a:bodyPr>
          <a:lstStyle>
            <a:lvl1pPr>
              <a:defRPr sz="48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6001" y="1149531"/>
            <a:ext cx="8726063" cy="7641669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7741" y="3086100"/>
            <a:ext cx="6247800" cy="571738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736726" y="547688"/>
            <a:ext cx="2293974" cy="8717757"/>
          </a:xfrm>
        </p:spPr>
        <p:txBody>
          <a:bodyPr vert="eaVer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3319937" cy="87177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0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57300" y="827315"/>
            <a:ext cx="15773400" cy="8338457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0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6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1371600" rtl="0" eaLnBrk="1" fontAlgn="auto" latinLnBrk="0" hangingPunct="1">
        <a:lnSpc>
          <a:spcPct val="90000"/>
        </a:lnSpc>
        <a:spcBef>
          <a:spcPts val="1500"/>
        </a:spcBef>
        <a:spcAft>
          <a:spcPts val="0"/>
        </a:spcAft>
        <a:buClrTx/>
        <a:buSzTx/>
        <a:buFont typeface="Arial" panose="020B0604020202020204" pitchFamily="34" charset="0"/>
        <a:buNone/>
        <a:defRPr sz="42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1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hyperlink" Target="https://wordwall.net/ru/resource/52227383/%D0%BE%D0%BD%D0%B4%D1%8B%D2%9B-%D0%B1%D3%A9%D0%BB%D1%88%D0%B5%D0%BA%D1%82%D0%B5%D1%80%D0%B4%D1%96-%D2%9B%D0%BE%D1%81%D1%83-%D0%B0%D0%B7%D0%B0%D0%B9%D1%82%D1%83" TargetMode="External"/><Relationship Id="rId5" Type="http://schemas.openxmlformats.org/officeDocument/2006/relationships/image" Target="../media/image17.svg"/><Relationship Id="rId10" Type="http://schemas.openxmlformats.org/officeDocument/2006/relationships/hyperlink" Target="https://www.baamboozle.com/quiz/4079704/3?&amp;c=5&amp;v=6&amp;w=9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svg"/><Relationship Id="rId7" Type="http://schemas.openxmlformats.org/officeDocument/2006/relationships/image" Target="../media/image2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3.svg"/><Relationship Id="rId3" Type="http://schemas.openxmlformats.org/officeDocument/2006/relationships/image" Target="../media/image5.svg"/><Relationship Id="rId7" Type="http://schemas.openxmlformats.org/officeDocument/2006/relationships/image" Target="../media/image32.sv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27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svg"/><Relationship Id="rId7" Type="http://schemas.openxmlformats.org/officeDocument/2006/relationships/image" Target="../media/image4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5.svg"/><Relationship Id="rId7" Type="http://schemas.openxmlformats.org/officeDocument/2006/relationships/image" Target="../media/image49.svg"/><Relationship Id="rId12" Type="http://schemas.openxmlformats.org/officeDocument/2006/relationships/image" Target="../media/image5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svg"/><Relationship Id="rId10" Type="http://schemas.openxmlformats.org/officeDocument/2006/relationships/hyperlink" Target="file:///C:\Users\User\Downloads\tabigat%20reflection%20(3).html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WhatsApp Video 2025-11-15 at 22.01.27 (1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4288"/>
            <a:ext cx="18288000" cy="10272713"/>
          </a:xfrm>
          <a:prstGeom prst="rect">
            <a:avLst/>
          </a:prstGeom>
        </p:spPr>
      </p:pic>
      <p:pic>
        <p:nvPicPr>
          <p:cNvPr id="8" name="Изображение 7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1940" y="1297305"/>
            <a:ext cx="5922645" cy="5922645"/>
          </a:xfrm>
          <a:prstGeom prst="rect">
            <a:avLst/>
          </a:prstGeom>
        </p:spPr>
      </p:pic>
      <p:pic>
        <p:nvPicPr>
          <p:cNvPr id="9" name="Изображение 8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9626" y="-1626870"/>
            <a:ext cx="5922645" cy="5922645"/>
          </a:xfrm>
          <a:prstGeom prst="rect">
            <a:avLst/>
          </a:prstGeom>
        </p:spPr>
      </p:pic>
      <p:pic>
        <p:nvPicPr>
          <p:cNvPr id="10" name="Изображение 9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0530" y="4731068"/>
            <a:ext cx="5922645" cy="5922645"/>
          </a:xfrm>
          <a:prstGeom prst="rect">
            <a:avLst/>
          </a:prstGeom>
        </p:spPr>
      </p:pic>
      <p:pic>
        <p:nvPicPr>
          <p:cNvPr id="11" name="Изображение 10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030" y="1541145"/>
            <a:ext cx="5922645" cy="5922645"/>
          </a:xfrm>
          <a:prstGeom prst="rect">
            <a:avLst/>
          </a:prstGeom>
        </p:spPr>
      </p:pic>
      <p:pic>
        <p:nvPicPr>
          <p:cNvPr id="12" name="Изображение 11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1940" y="4272915"/>
            <a:ext cx="5922645" cy="5922645"/>
          </a:xfrm>
          <a:prstGeom prst="rect">
            <a:avLst/>
          </a:prstGeom>
        </p:spPr>
      </p:pic>
      <p:pic>
        <p:nvPicPr>
          <p:cNvPr id="13" name="Изображение 12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5355" y="-1649730"/>
            <a:ext cx="5922645" cy="5922645"/>
          </a:xfrm>
          <a:prstGeom prst="rect">
            <a:avLst/>
          </a:prstGeom>
        </p:spPr>
      </p:pic>
      <p:sp>
        <p:nvSpPr>
          <p:cNvPr id="14" name="Текстовое поле 13"/>
          <p:cNvSpPr txBox="1"/>
          <p:nvPr/>
        </p:nvSpPr>
        <p:spPr>
          <a:xfrm>
            <a:off x="1716811" y="930593"/>
            <a:ext cx="1969770" cy="1281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Үздік баға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14032230" y="7265671"/>
            <a:ext cx="1969770" cy="1281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13935619" y="3984307"/>
            <a:ext cx="2280285" cy="1281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Сабақта табыс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1575842" y="3667876"/>
            <a:ext cx="2251710" cy="1281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Көтеріңкі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көңіл күй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4341792" y="815203"/>
            <a:ext cx="1969770" cy="1281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Ұйымшылдық</a:t>
            </a: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1562373" y="6717030"/>
            <a:ext cx="2414588" cy="1398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Қ</a:t>
            </a:r>
            <a:r>
              <a:rPr kumimoji="0" lang="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ажымас қайрат</a:t>
            </a: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13836968" y="7218998"/>
            <a:ext cx="1969770" cy="1281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13836968" y="7039928"/>
            <a:ext cx="1969770" cy="1303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Сабақтан жақсы әсер ал!</a:t>
            </a:r>
          </a:p>
        </p:txBody>
      </p:sp>
      <p:pic>
        <p:nvPicPr>
          <p:cNvPr id="25" name="Изображение 24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0325" y="-1631974"/>
            <a:ext cx="5922645" cy="5922645"/>
          </a:xfrm>
          <a:prstGeom prst="rect">
            <a:avLst/>
          </a:prstGeom>
        </p:spPr>
      </p:pic>
      <p:pic>
        <p:nvPicPr>
          <p:cNvPr id="24" name="Изображение 23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6000" y="1555571"/>
            <a:ext cx="5922645" cy="5922645"/>
          </a:xfrm>
          <a:prstGeom prst="rect">
            <a:avLst/>
          </a:prstGeom>
        </p:spPr>
      </p:pic>
      <p:pic>
        <p:nvPicPr>
          <p:cNvPr id="23" name="Изображение 22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8015" y="4731068"/>
            <a:ext cx="5922645" cy="5922645"/>
          </a:xfrm>
          <a:prstGeom prst="rect">
            <a:avLst/>
          </a:prstGeom>
        </p:spPr>
      </p:pic>
      <p:pic>
        <p:nvPicPr>
          <p:cNvPr id="22" name="Изображение 21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1397" y="4288155"/>
            <a:ext cx="5922645" cy="5922645"/>
          </a:xfrm>
          <a:prstGeom prst="rect">
            <a:avLst/>
          </a:prstGeom>
        </p:spPr>
      </p:pic>
      <p:pic>
        <p:nvPicPr>
          <p:cNvPr id="27" name="Изображение 26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8811" y="1300163"/>
            <a:ext cx="5922645" cy="5922645"/>
          </a:xfrm>
          <a:prstGeom prst="rect">
            <a:avLst/>
          </a:prstGeom>
        </p:spPr>
      </p:pic>
      <p:pic>
        <p:nvPicPr>
          <p:cNvPr id="26" name="Изображение 25" descr="WhatsApp Image 2025-11-15 at 22.17.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3504" y="-1641157"/>
            <a:ext cx="5922645" cy="592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5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repeatCount="indefinite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0531" y="890788"/>
            <a:ext cx="16186937" cy="8505424"/>
            <a:chOff x="0" y="0"/>
            <a:chExt cx="21582583" cy="1134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4" name="Freeform 4"/>
            <p:cNvSpPr/>
            <p:nvPr/>
          </p:nvSpPr>
          <p:spPr>
            <a:xfrm>
              <a:off x="4030439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5" name="Freeform 5"/>
          <p:cNvSpPr/>
          <p:nvPr/>
        </p:nvSpPr>
        <p:spPr>
          <a:xfrm>
            <a:off x="2334859" y="1826268"/>
            <a:ext cx="5473529" cy="5214780"/>
          </a:xfrm>
          <a:custGeom>
            <a:avLst/>
            <a:gdLst/>
            <a:ahLst/>
            <a:cxnLst/>
            <a:rect l="l" t="t" r="r" b="b"/>
            <a:pathLst>
              <a:path w="5473529" h="5214780">
                <a:moveTo>
                  <a:pt x="0" y="0"/>
                </a:moveTo>
                <a:lnTo>
                  <a:pt x="5473529" y="0"/>
                </a:lnTo>
                <a:lnTo>
                  <a:pt x="5473529" y="5214780"/>
                </a:lnTo>
                <a:lnTo>
                  <a:pt x="0" y="5214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6" name="Freeform 6"/>
          <p:cNvSpPr/>
          <p:nvPr/>
        </p:nvSpPr>
        <p:spPr>
          <a:xfrm rot="2396097" flipH="1">
            <a:off x="4620054" y="5177526"/>
            <a:ext cx="2259593" cy="3314070"/>
          </a:xfrm>
          <a:custGeom>
            <a:avLst/>
            <a:gdLst/>
            <a:ahLst/>
            <a:cxnLst/>
            <a:rect l="l" t="t" r="r" b="b"/>
            <a:pathLst>
              <a:path w="2259593" h="3314070">
                <a:moveTo>
                  <a:pt x="2259593" y="0"/>
                </a:moveTo>
                <a:lnTo>
                  <a:pt x="0" y="0"/>
                </a:lnTo>
                <a:lnTo>
                  <a:pt x="0" y="3314069"/>
                </a:lnTo>
                <a:lnTo>
                  <a:pt x="2259593" y="3314069"/>
                </a:lnTo>
                <a:lnTo>
                  <a:pt x="225959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7" name="TextBox 7"/>
          <p:cNvSpPr txBox="1"/>
          <p:nvPr/>
        </p:nvSpPr>
        <p:spPr>
          <a:xfrm>
            <a:off x="11863393" y="1934150"/>
            <a:ext cx="3647967" cy="23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Helvetica World"/>
                <a:cs typeface="Times New Roman" panose="02020603050405020304" pitchFamily="18" charset="0"/>
                <a:sym typeface="Helvetica World"/>
              </a:rPr>
              <a:t>МАТЕМАТИКА 5 СЫНЫП</a:t>
            </a:r>
          </a:p>
        </p:txBody>
      </p:sp>
      <p:sp>
        <p:nvSpPr>
          <p:cNvPr id="8" name="Freeform 8"/>
          <p:cNvSpPr/>
          <p:nvPr/>
        </p:nvSpPr>
        <p:spPr>
          <a:xfrm>
            <a:off x="8694213" y="7043706"/>
            <a:ext cx="3730050" cy="1315691"/>
          </a:xfrm>
          <a:custGeom>
            <a:avLst/>
            <a:gdLst/>
            <a:ahLst/>
            <a:cxnLst/>
            <a:rect l="l" t="t" r="r" b="b"/>
            <a:pathLst>
              <a:path w="3730050" h="1315691">
                <a:moveTo>
                  <a:pt x="0" y="0"/>
                </a:moveTo>
                <a:lnTo>
                  <a:pt x="3730050" y="0"/>
                </a:lnTo>
                <a:lnTo>
                  <a:pt x="3730050" y="1315690"/>
                </a:lnTo>
                <a:lnTo>
                  <a:pt x="0" y="1315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9" name="Freeform 9"/>
          <p:cNvSpPr/>
          <p:nvPr/>
        </p:nvSpPr>
        <p:spPr>
          <a:xfrm rot="4572349">
            <a:off x="13815457" y="6148967"/>
            <a:ext cx="1357399" cy="2505266"/>
          </a:xfrm>
          <a:custGeom>
            <a:avLst/>
            <a:gdLst/>
            <a:ahLst/>
            <a:cxnLst/>
            <a:rect l="l" t="t" r="r" b="b"/>
            <a:pathLst>
              <a:path w="1357399" h="2505266">
                <a:moveTo>
                  <a:pt x="0" y="0"/>
                </a:moveTo>
                <a:lnTo>
                  <a:pt x="1357399" y="0"/>
                </a:lnTo>
                <a:lnTo>
                  <a:pt x="1357399" y="2505267"/>
                </a:lnTo>
                <a:lnTo>
                  <a:pt x="0" y="25052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0" name="Freeform 10"/>
          <p:cNvSpPr/>
          <p:nvPr/>
        </p:nvSpPr>
        <p:spPr>
          <a:xfrm rot="2179833">
            <a:off x="6561264" y="-88403"/>
            <a:ext cx="1394079" cy="3899515"/>
          </a:xfrm>
          <a:custGeom>
            <a:avLst/>
            <a:gdLst/>
            <a:ahLst/>
            <a:cxnLst/>
            <a:rect l="l" t="t" r="r" b="b"/>
            <a:pathLst>
              <a:path w="1394079" h="3899515">
                <a:moveTo>
                  <a:pt x="0" y="0"/>
                </a:moveTo>
                <a:lnTo>
                  <a:pt x="1394079" y="0"/>
                </a:lnTo>
                <a:lnTo>
                  <a:pt x="1394079" y="3899515"/>
                </a:lnTo>
                <a:lnTo>
                  <a:pt x="0" y="3899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99884" t="-1580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1" name="TextBox 11"/>
          <p:cNvSpPr txBox="1"/>
          <p:nvPr/>
        </p:nvSpPr>
        <p:spPr>
          <a:xfrm>
            <a:off x="8694213" y="2546550"/>
            <a:ext cx="7912369" cy="378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7400" b="1" dirty="0" err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Ондық</a:t>
            </a:r>
            <a:r>
              <a:rPr lang="en-US" sz="7400" b="1" dirty="0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7400" b="1" dirty="0" err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бөлшектерді</a:t>
            </a:r>
            <a:r>
              <a:rPr lang="en-US" sz="7400" b="1" dirty="0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7400" b="1" dirty="0" err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қосу</a:t>
            </a:r>
            <a:r>
              <a:rPr lang="en-US" sz="7400" b="1" dirty="0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7400" b="1" dirty="0" err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және</a:t>
            </a:r>
            <a:r>
              <a:rPr lang="en-US" sz="7400" b="1" dirty="0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7400" b="1" dirty="0" err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азайту</a:t>
            </a:r>
            <a:endParaRPr lang="en-US" sz="7400" b="1" dirty="0">
              <a:solidFill>
                <a:srgbClr val="000000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694213" y="6869701"/>
            <a:ext cx="3730049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00"/>
              </a:lnSpc>
            </a:pPr>
            <a:endParaRPr dirty="0"/>
          </a:p>
          <a:p>
            <a:pPr algn="just">
              <a:lnSpc>
                <a:spcPts val="2200"/>
              </a:lnSpc>
            </a:pPr>
            <a:r>
              <a:rPr lang="en-US" sz="25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5.1.2.27 </a:t>
            </a:r>
            <a:r>
              <a:rPr lang="en-US" sz="25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ондық</a:t>
            </a:r>
            <a:r>
              <a:rPr lang="en-US" sz="25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бөлшектерді</a:t>
            </a:r>
            <a:r>
              <a:rPr lang="en-US" sz="25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қосу</a:t>
            </a:r>
            <a:r>
              <a:rPr lang="en-US" sz="25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және</a:t>
            </a:r>
            <a:r>
              <a:rPr lang="en-US" sz="25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азайтуды</a:t>
            </a:r>
            <a:r>
              <a:rPr lang="en-US" sz="25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орындау</a:t>
            </a:r>
            <a:endParaRPr lang="en-US" sz="2500" b="1" dirty="0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just">
              <a:lnSpc>
                <a:spcPts val="2200"/>
              </a:lnSpc>
            </a:pPr>
            <a:endParaRPr lang="en-US" sz="2000" b="1" dirty="0">
              <a:solidFill>
                <a:srgbClr val="00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0531" y="949093"/>
            <a:ext cx="16186937" cy="8505424"/>
            <a:chOff x="0" y="0"/>
            <a:chExt cx="21582582" cy="1134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52142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4" name="Freeform 4"/>
            <p:cNvSpPr/>
            <p:nvPr/>
          </p:nvSpPr>
          <p:spPr>
            <a:xfrm>
              <a:off x="4030439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8" name="Freeform 8"/>
          <p:cNvSpPr/>
          <p:nvPr/>
        </p:nvSpPr>
        <p:spPr>
          <a:xfrm>
            <a:off x="7287377" y="6972300"/>
            <a:ext cx="2264487" cy="2170031"/>
          </a:xfrm>
          <a:custGeom>
            <a:avLst/>
            <a:gdLst/>
            <a:ahLst/>
            <a:cxnLst/>
            <a:rect l="l" t="t" r="r" b="b"/>
            <a:pathLst>
              <a:path w="868737" h="978859">
                <a:moveTo>
                  <a:pt x="0" y="0"/>
                </a:moveTo>
                <a:lnTo>
                  <a:pt x="868737" y="0"/>
                </a:lnTo>
                <a:lnTo>
                  <a:pt x="868737" y="978859"/>
                </a:lnTo>
                <a:lnTo>
                  <a:pt x="0" y="978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9" name="Freeform 9"/>
          <p:cNvSpPr/>
          <p:nvPr/>
        </p:nvSpPr>
        <p:spPr>
          <a:xfrm>
            <a:off x="11442451" y="2153533"/>
            <a:ext cx="4306409" cy="5205549"/>
          </a:xfrm>
          <a:custGeom>
            <a:avLst/>
            <a:gdLst/>
            <a:ahLst/>
            <a:cxnLst/>
            <a:rect l="l" t="t" r="r" b="b"/>
            <a:pathLst>
              <a:path w="4306409" h="5205549">
                <a:moveTo>
                  <a:pt x="0" y="0"/>
                </a:moveTo>
                <a:lnTo>
                  <a:pt x="4306408" y="0"/>
                </a:lnTo>
                <a:lnTo>
                  <a:pt x="4306408" y="5205549"/>
                </a:lnTo>
                <a:lnTo>
                  <a:pt x="0" y="520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0" name="Freeform 10"/>
          <p:cNvSpPr/>
          <p:nvPr/>
        </p:nvSpPr>
        <p:spPr>
          <a:xfrm rot="2700000">
            <a:off x="14345367" y="6506410"/>
            <a:ext cx="1529982" cy="2108998"/>
          </a:xfrm>
          <a:custGeom>
            <a:avLst/>
            <a:gdLst/>
            <a:ahLst/>
            <a:cxnLst/>
            <a:rect l="l" t="t" r="r" b="b"/>
            <a:pathLst>
              <a:path w="1529982" h="2108998">
                <a:moveTo>
                  <a:pt x="0" y="0"/>
                </a:moveTo>
                <a:lnTo>
                  <a:pt x="1529982" y="0"/>
                </a:lnTo>
                <a:lnTo>
                  <a:pt x="1529982" y="2108997"/>
                </a:lnTo>
                <a:lnTo>
                  <a:pt x="0" y="2108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1" name="TextBox 11"/>
          <p:cNvSpPr txBox="1"/>
          <p:nvPr/>
        </p:nvSpPr>
        <p:spPr>
          <a:xfrm>
            <a:off x="1295400" y="2127899"/>
            <a:ext cx="10515600" cy="5068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17" lvl="1" indent="-410209">
              <a:buFont typeface="Arial"/>
              <a:buChar char="•"/>
            </a:pPr>
            <a:r>
              <a:rPr lang="kk-K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Үй жұмысын тексеру -</a:t>
            </a:r>
            <a:r>
              <a:rPr lang="kk-KZ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https://www.baamboozle.com/quiz/4079704/3?&amp;c=5&amp;v=6&amp;w=9</a:t>
            </a:r>
            <a:endParaRPr lang="kk-K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0417" lvl="1" indent="-410209">
              <a:lnSpc>
                <a:spcPts val="4939"/>
              </a:lnSpc>
              <a:buFont typeface="Arial"/>
              <a:buChar char="•"/>
            </a:pPr>
            <a:r>
              <a:rPr lang="ru-K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Ондық бөлшектер тақырыбы</a:t>
            </a:r>
          </a:p>
          <a:p>
            <a:pPr marL="820417" lvl="1" indent="-410209">
              <a:lnSpc>
                <a:spcPts val="4939"/>
              </a:lnSpc>
              <a:buFont typeface="Arial"/>
              <a:buChar char="•"/>
            </a:pPr>
            <a:r>
              <a:rPr lang="kk-K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1 тапсырма</a:t>
            </a:r>
          </a:p>
          <a:p>
            <a:pPr marL="820417" lvl="1" indent="-410209">
              <a:lnSpc>
                <a:spcPts val="4939"/>
              </a:lnSpc>
              <a:buFont typeface="Arial"/>
              <a:buChar char="•"/>
            </a:pPr>
            <a:r>
              <a:rPr lang="kk-K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2 тапсырма</a:t>
            </a:r>
          </a:p>
          <a:p>
            <a:pPr marL="820417" lvl="1" indent="-410209">
              <a:lnSpc>
                <a:spcPts val="4939"/>
              </a:lnSpc>
              <a:buFont typeface="Arial"/>
              <a:buChar char="•"/>
            </a:pPr>
            <a:r>
              <a:rPr lang="kk-K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3 тапсырма</a:t>
            </a:r>
          </a:p>
          <a:p>
            <a:pPr marL="820417" lvl="1" indent="-410209">
              <a:buFont typeface="Arial"/>
              <a:buChar char="•"/>
            </a:pPr>
            <a:r>
              <a:rPr lang="kk-K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Сабақты бекіту -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https://wordwall.net/ru/resource/52227383/%D0%BE%D0%BD%D0%B4%D1%8B%D2%9B-%D0%B1%D3%A9%D0%BB%D1%88%D0%B5%D0%BA%D1%82%D0%B5%D1%80%D0%B4%D1%96-%D2%9B%D0%BE%D1%81%D1%83-%D0%B0%D0%B7%D0%B0%D0%B9%D1%82%D1%83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0531" y="949093"/>
            <a:ext cx="16186937" cy="8505424"/>
            <a:chOff x="0" y="0"/>
            <a:chExt cx="21582583" cy="1134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4" name="Freeform 4"/>
            <p:cNvSpPr/>
            <p:nvPr/>
          </p:nvSpPr>
          <p:spPr>
            <a:xfrm>
              <a:off x="4030439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5" name="Freeform 5"/>
          <p:cNvSpPr/>
          <p:nvPr/>
        </p:nvSpPr>
        <p:spPr>
          <a:xfrm rot="1426127">
            <a:off x="2530318" y="2398106"/>
            <a:ext cx="3720665" cy="4438971"/>
          </a:xfrm>
          <a:custGeom>
            <a:avLst/>
            <a:gdLst/>
            <a:ahLst/>
            <a:cxnLst/>
            <a:rect l="l" t="t" r="r" b="b"/>
            <a:pathLst>
              <a:path w="3720665" h="4438971">
                <a:moveTo>
                  <a:pt x="0" y="0"/>
                </a:moveTo>
                <a:lnTo>
                  <a:pt x="3720664" y="0"/>
                </a:lnTo>
                <a:lnTo>
                  <a:pt x="3720664" y="4438970"/>
                </a:lnTo>
                <a:lnTo>
                  <a:pt x="0" y="44389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9" name="Freeform 9"/>
          <p:cNvSpPr/>
          <p:nvPr/>
        </p:nvSpPr>
        <p:spPr>
          <a:xfrm rot="-5232358">
            <a:off x="985918" y="6069182"/>
            <a:ext cx="1394079" cy="3899515"/>
          </a:xfrm>
          <a:custGeom>
            <a:avLst/>
            <a:gdLst/>
            <a:ahLst/>
            <a:cxnLst/>
            <a:rect l="l" t="t" r="r" b="b"/>
            <a:pathLst>
              <a:path w="1394079" h="3899515">
                <a:moveTo>
                  <a:pt x="0" y="0"/>
                </a:moveTo>
                <a:lnTo>
                  <a:pt x="1394079" y="0"/>
                </a:lnTo>
                <a:lnTo>
                  <a:pt x="1394079" y="3899515"/>
                </a:lnTo>
                <a:lnTo>
                  <a:pt x="0" y="38995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884" t="-1580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0" name="Freeform 10"/>
          <p:cNvSpPr/>
          <p:nvPr/>
        </p:nvSpPr>
        <p:spPr>
          <a:xfrm rot="-807044" flipH="1">
            <a:off x="4806898" y="4074456"/>
            <a:ext cx="1948000" cy="4218110"/>
          </a:xfrm>
          <a:custGeom>
            <a:avLst/>
            <a:gdLst/>
            <a:ahLst/>
            <a:cxnLst/>
            <a:rect l="l" t="t" r="r" b="b"/>
            <a:pathLst>
              <a:path w="1948000" h="4218110">
                <a:moveTo>
                  <a:pt x="1948000" y="0"/>
                </a:moveTo>
                <a:lnTo>
                  <a:pt x="0" y="0"/>
                </a:lnTo>
                <a:lnTo>
                  <a:pt x="0" y="4218110"/>
                </a:lnTo>
                <a:lnTo>
                  <a:pt x="1948000" y="4218110"/>
                </a:lnTo>
                <a:lnTo>
                  <a:pt x="194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D1A71C-1ACE-0DCC-337D-057C24B059C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364" r="12571" b="70232"/>
          <a:stretch>
            <a:fillRect/>
          </a:stretch>
        </p:blipFill>
        <p:spPr bwMode="auto">
          <a:xfrm>
            <a:off x="7218767" y="1348465"/>
            <a:ext cx="9275675" cy="2822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DC63CD-1CC1-3B96-EFB2-65DF2E42E68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8260" r="1772" b="11193"/>
          <a:stretch>
            <a:fillRect/>
          </a:stretch>
        </p:blipFill>
        <p:spPr bwMode="auto">
          <a:xfrm>
            <a:off x="7257414" y="4290435"/>
            <a:ext cx="9237028" cy="4740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A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0531" y="949093"/>
            <a:ext cx="16186937" cy="8505424"/>
            <a:chOff x="0" y="0"/>
            <a:chExt cx="21582583" cy="1134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4" name="Freeform 4"/>
            <p:cNvSpPr/>
            <p:nvPr/>
          </p:nvSpPr>
          <p:spPr>
            <a:xfrm>
              <a:off x="4030439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21338" y="3371702"/>
            <a:ext cx="13769005" cy="4956909"/>
            <a:chOff x="0" y="0"/>
            <a:chExt cx="18358674" cy="66092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67087" cy="6609212"/>
            </a:xfrm>
            <a:custGeom>
              <a:avLst/>
              <a:gdLst/>
              <a:ahLst/>
              <a:cxnLst/>
              <a:rect l="l" t="t" r="r" b="b"/>
              <a:pathLst>
                <a:path w="11467087" h="6609212">
                  <a:moveTo>
                    <a:pt x="0" y="0"/>
                  </a:moveTo>
                  <a:lnTo>
                    <a:pt x="11467087" y="0"/>
                  </a:lnTo>
                  <a:lnTo>
                    <a:pt x="11467087" y="6609212"/>
                  </a:lnTo>
                  <a:lnTo>
                    <a:pt x="0" y="6609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7" name="Freeform 7"/>
            <p:cNvSpPr/>
            <p:nvPr/>
          </p:nvSpPr>
          <p:spPr>
            <a:xfrm>
              <a:off x="6891587" y="0"/>
              <a:ext cx="11467087" cy="6609212"/>
            </a:xfrm>
            <a:custGeom>
              <a:avLst/>
              <a:gdLst/>
              <a:ahLst/>
              <a:cxnLst/>
              <a:rect l="l" t="t" r="r" b="b"/>
              <a:pathLst>
                <a:path w="11467087" h="6609212">
                  <a:moveTo>
                    <a:pt x="0" y="0"/>
                  </a:moveTo>
                  <a:lnTo>
                    <a:pt x="11467087" y="0"/>
                  </a:lnTo>
                  <a:lnTo>
                    <a:pt x="11467087" y="6609212"/>
                  </a:lnTo>
                  <a:lnTo>
                    <a:pt x="0" y="6609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68447" y="1970174"/>
            <a:ext cx="787478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kk-KZ" sz="8799" b="1" dirty="0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1 тапсырма</a:t>
            </a:r>
            <a:endParaRPr lang="en-US" sz="8799" b="1" dirty="0">
              <a:solidFill>
                <a:srgbClr val="000000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14" name="Freeform 14"/>
          <p:cNvSpPr/>
          <p:nvPr/>
        </p:nvSpPr>
        <p:spPr>
          <a:xfrm rot="3348075">
            <a:off x="13388891" y="-250463"/>
            <a:ext cx="1394079" cy="3899515"/>
          </a:xfrm>
          <a:custGeom>
            <a:avLst/>
            <a:gdLst/>
            <a:ahLst/>
            <a:cxnLst/>
            <a:rect l="l" t="t" r="r" b="b"/>
            <a:pathLst>
              <a:path w="1394079" h="3899515">
                <a:moveTo>
                  <a:pt x="0" y="0"/>
                </a:moveTo>
                <a:lnTo>
                  <a:pt x="1394079" y="0"/>
                </a:lnTo>
                <a:lnTo>
                  <a:pt x="1394079" y="3899515"/>
                </a:lnTo>
                <a:lnTo>
                  <a:pt x="0" y="38995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884" t="-1580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5" name="Freeform 15"/>
          <p:cNvSpPr/>
          <p:nvPr/>
        </p:nvSpPr>
        <p:spPr>
          <a:xfrm rot="7852554">
            <a:off x="1808567" y="6851494"/>
            <a:ext cx="832281" cy="3273565"/>
          </a:xfrm>
          <a:custGeom>
            <a:avLst/>
            <a:gdLst/>
            <a:ahLst/>
            <a:cxnLst/>
            <a:rect l="l" t="t" r="r" b="b"/>
            <a:pathLst>
              <a:path w="832281" h="3273565">
                <a:moveTo>
                  <a:pt x="0" y="0"/>
                </a:moveTo>
                <a:lnTo>
                  <a:pt x="832281" y="0"/>
                </a:lnTo>
                <a:lnTo>
                  <a:pt x="832281" y="3273566"/>
                </a:lnTo>
                <a:lnTo>
                  <a:pt x="0" y="3273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68773" b="-25697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6" name="Freeform 16"/>
          <p:cNvSpPr/>
          <p:nvPr/>
        </p:nvSpPr>
        <p:spPr>
          <a:xfrm rot="5400000">
            <a:off x="3950815" y="1285709"/>
            <a:ext cx="1213319" cy="2239348"/>
          </a:xfrm>
          <a:custGeom>
            <a:avLst/>
            <a:gdLst/>
            <a:ahLst/>
            <a:cxnLst/>
            <a:rect l="l" t="t" r="r" b="b"/>
            <a:pathLst>
              <a:path w="1213319" h="2239348">
                <a:moveTo>
                  <a:pt x="0" y="0"/>
                </a:moveTo>
                <a:lnTo>
                  <a:pt x="1213319" y="0"/>
                </a:lnTo>
                <a:lnTo>
                  <a:pt x="1213319" y="2239348"/>
                </a:lnTo>
                <a:lnTo>
                  <a:pt x="0" y="22393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7" name="TextBox 17"/>
          <p:cNvSpPr txBox="1"/>
          <p:nvPr/>
        </p:nvSpPr>
        <p:spPr>
          <a:xfrm>
            <a:off x="2514600" y="3472520"/>
            <a:ext cx="8779643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buNone/>
            </a:pPr>
            <a:r>
              <a:rPr lang="kk-KZ" sz="4000" b="1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Ондық бөлшектерге амалдар қолдан:</a:t>
            </a:r>
            <a:endParaRPr lang="kk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+ 2,7 = ? 		7,45 + 3,2 = ?</a:t>
            </a:r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5,7 – 2,4 = ? 		14,5 – 7,25 = ?</a:t>
            </a:r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12,36 + 4,59 = ? 	15,6 + 0,44 = ?</a:t>
            </a:r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10,25 – 3,6 = ? 	9,36 – 4,08 = ?</a:t>
            </a:r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3DA00D7E-B52A-F395-22C5-522C0EB5E0B5}"/>
              </a:ext>
            </a:extLst>
          </p:cNvPr>
          <p:cNvSpPr/>
          <p:nvPr/>
        </p:nvSpPr>
        <p:spPr>
          <a:xfrm rot="1426127">
            <a:off x="11654688" y="3095974"/>
            <a:ext cx="3720665" cy="4438971"/>
          </a:xfrm>
          <a:custGeom>
            <a:avLst/>
            <a:gdLst/>
            <a:ahLst/>
            <a:cxnLst/>
            <a:rect l="l" t="t" r="r" b="b"/>
            <a:pathLst>
              <a:path w="3720665" h="4438971">
                <a:moveTo>
                  <a:pt x="0" y="0"/>
                </a:moveTo>
                <a:lnTo>
                  <a:pt x="3720664" y="0"/>
                </a:lnTo>
                <a:lnTo>
                  <a:pt x="3720664" y="4438970"/>
                </a:lnTo>
                <a:lnTo>
                  <a:pt x="0" y="44389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8DD301BC-624A-6802-FE42-A7EC9DE0D326}"/>
              </a:ext>
            </a:extLst>
          </p:cNvPr>
          <p:cNvSpPr/>
          <p:nvPr/>
        </p:nvSpPr>
        <p:spPr>
          <a:xfrm rot="-807044" flipH="1">
            <a:off x="11806336" y="4468666"/>
            <a:ext cx="1523619" cy="3547680"/>
          </a:xfrm>
          <a:custGeom>
            <a:avLst/>
            <a:gdLst/>
            <a:ahLst/>
            <a:cxnLst/>
            <a:rect l="l" t="t" r="r" b="b"/>
            <a:pathLst>
              <a:path w="1948000" h="4218110">
                <a:moveTo>
                  <a:pt x="1948000" y="0"/>
                </a:moveTo>
                <a:lnTo>
                  <a:pt x="0" y="0"/>
                </a:lnTo>
                <a:lnTo>
                  <a:pt x="0" y="4218110"/>
                </a:lnTo>
                <a:lnTo>
                  <a:pt x="1948000" y="4218110"/>
                </a:lnTo>
                <a:lnTo>
                  <a:pt x="194800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A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0531" y="949093"/>
            <a:ext cx="16186936" cy="8505424"/>
            <a:chOff x="0" y="0"/>
            <a:chExt cx="21582582" cy="1134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4" name="Freeform 4"/>
            <p:cNvSpPr/>
            <p:nvPr/>
          </p:nvSpPr>
          <p:spPr>
            <a:xfrm>
              <a:off x="4030439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72252" y="1550217"/>
            <a:ext cx="690007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kk-KZ" sz="6999" b="1" dirty="0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2 тапсырма</a:t>
            </a:r>
            <a:endParaRPr lang="en-US" sz="6999" b="1" dirty="0">
              <a:solidFill>
                <a:srgbClr val="000000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593219" y="1955772"/>
            <a:ext cx="6503892" cy="6492067"/>
          </a:xfrm>
          <a:custGeom>
            <a:avLst/>
            <a:gdLst/>
            <a:ahLst/>
            <a:cxnLst/>
            <a:rect l="l" t="t" r="r" b="b"/>
            <a:pathLst>
              <a:path w="6503892" h="6492067">
                <a:moveTo>
                  <a:pt x="0" y="0"/>
                </a:moveTo>
                <a:lnTo>
                  <a:pt x="6503892" y="0"/>
                </a:lnTo>
                <a:lnTo>
                  <a:pt x="6503892" y="6492066"/>
                </a:lnTo>
                <a:lnTo>
                  <a:pt x="0" y="6492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7" name="TextBox 7"/>
          <p:cNvSpPr txBox="1"/>
          <p:nvPr/>
        </p:nvSpPr>
        <p:spPr>
          <a:xfrm>
            <a:off x="1537436" y="2620320"/>
            <a:ext cx="8344637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buNone/>
            </a:pPr>
            <a:r>
              <a:rPr lang="kk-KZ" sz="3600" b="1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2-тапсырма. Есептеп шығарындар</a:t>
            </a:r>
            <a:endParaRPr lang="ru-KZ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buNone/>
            </a:pPr>
            <a:r>
              <a:rPr lang="kk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Айжан дүкенге барып, мына заттарды сатып алды:</a:t>
            </a:r>
            <a:endParaRPr lang="ru-KZ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buNone/>
            </a:pPr>
            <a:r>
              <a:rPr lang="kk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 – 3,25 кг; алмұрт – 2,75 кг; банан – 1,8 кг</a:t>
            </a:r>
            <a:endParaRPr lang="ru-KZ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buNone/>
            </a:pPr>
            <a:r>
              <a:rPr lang="ru-KZ" sz="3600" b="1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Сұрақтар</a:t>
            </a:r>
            <a:r>
              <a:rPr lang="ru-KZ" sz="3600" b="1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KZ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жемісті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қосқанда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неше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килограмм</a:t>
            </a:r>
            <a:r>
              <a:rPr lang="kk-KZ" sz="3600" spc="15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KZ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Егер Айжан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бананды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тек 1,5 кг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ғана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алса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kk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салмақ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қанша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3600" spc="1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KZ" sz="3600" spc="1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KZ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52794" y="2609434"/>
            <a:ext cx="5184742" cy="5184742"/>
            <a:chOff x="0" y="0"/>
            <a:chExt cx="6912989" cy="6912989"/>
          </a:xfrm>
        </p:grpSpPr>
        <p:grpSp>
          <p:nvGrpSpPr>
            <p:cNvPr id="9" name="Group 9"/>
            <p:cNvGrpSpPr/>
            <p:nvPr/>
          </p:nvGrpSpPr>
          <p:grpSpPr>
            <a:xfrm>
              <a:off x="1264586" y="1907653"/>
              <a:ext cx="4373643" cy="3103997"/>
              <a:chOff x="0" y="0"/>
              <a:chExt cx="863929" cy="61313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63930" cy="613135"/>
              </a:xfrm>
              <a:custGeom>
                <a:avLst/>
                <a:gdLst/>
                <a:ahLst/>
                <a:cxnLst/>
                <a:rect l="l" t="t" r="r" b="b"/>
                <a:pathLst>
                  <a:path w="863930" h="613135">
                    <a:moveTo>
                      <a:pt x="0" y="0"/>
                    </a:moveTo>
                    <a:lnTo>
                      <a:pt x="863930" y="0"/>
                    </a:lnTo>
                    <a:lnTo>
                      <a:pt x="863930" y="613135"/>
                    </a:lnTo>
                    <a:lnTo>
                      <a:pt x="0" y="613135"/>
                    </a:lnTo>
                    <a:close/>
                  </a:path>
                </a:pathLst>
              </a:custGeom>
              <a:solidFill>
                <a:srgbClr val="7BC0DB"/>
              </a:solidFill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863929" cy="6321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6912989" cy="6912989"/>
            </a:xfrm>
            <a:custGeom>
              <a:avLst/>
              <a:gdLst/>
              <a:ahLst/>
              <a:cxnLst/>
              <a:rect l="l" t="t" r="r" b="b"/>
              <a:pathLst>
                <a:path w="6912989" h="6912989">
                  <a:moveTo>
                    <a:pt x="0" y="0"/>
                  </a:moveTo>
                  <a:lnTo>
                    <a:pt x="6912989" y="0"/>
                  </a:lnTo>
                  <a:lnTo>
                    <a:pt x="6912989" y="6912989"/>
                  </a:lnTo>
                  <a:lnTo>
                    <a:pt x="0" y="6912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13" name="Freeform 9">
            <a:extLst>
              <a:ext uri="{FF2B5EF4-FFF2-40B4-BE49-F238E27FC236}">
                <a16:creationId xmlns:a16="http://schemas.microsoft.com/office/drawing/2014/main" id="{1B4F4ECE-FFB6-2A07-5F31-01A83ACA8E7A}"/>
              </a:ext>
            </a:extLst>
          </p:cNvPr>
          <p:cNvSpPr/>
          <p:nvPr/>
        </p:nvSpPr>
        <p:spPr>
          <a:xfrm>
            <a:off x="10334660" y="2400300"/>
            <a:ext cx="4829140" cy="5562600"/>
          </a:xfrm>
          <a:custGeom>
            <a:avLst/>
            <a:gdLst/>
            <a:ahLst/>
            <a:cxnLst/>
            <a:rect l="l" t="t" r="r" b="b"/>
            <a:pathLst>
              <a:path w="4306409" h="5205549">
                <a:moveTo>
                  <a:pt x="0" y="0"/>
                </a:moveTo>
                <a:lnTo>
                  <a:pt x="4306408" y="0"/>
                </a:lnTo>
                <a:lnTo>
                  <a:pt x="4306408" y="5205549"/>
                </a:lnTo>
                <a:lnTo>
                  <a:pt x="0" y="5205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0531" y="949093"/>
            <a:ext cx="16186937" cy="8505424"/>
            <a:chOff x="0" y="0"/>
            <a:chExt cx="21582583" cy="1134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4" name="Freeform 4"/>
            <p:cNvSpPr/>
            <p:nvPr/>
          </p:nvSpPr>
          <p:spPr>
            <a:xfrm>
              <a:off x="4030439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20" name="Freeform 20"/>
          <p:cNvSpPr/>
          <p:nvPr/>
        </p:nvSpPr>
        <p:spPr>
          <a:xfrm rot="-1112682">
            <a:off x="667584" y="6935680"/>
            <a:ext cx="2171566" cy="1421389"/>
          </a:xfrm>
          <a:custGeom>
            <a:avLst/>
            <a:gdLst/>
            <a:ahLst/>
            <a:cxnLst/>
            <a:rect l="l" t="t" r="r" b="b"/>
            <a:pathLst>
              <a:path w="2171566" h="1421389">
                <a:moveTo>
                  <a:pt x="0" y="0"/>
                </a:moveTo>
                <a:lnTo>
                  <a:pt x="2171567" y="0"/>
                </a:lnTo>
                <a:lnTo>
                  <a:pt x="2171567" y="1421389"/>
                </a:lnTo>
                <a:lnTo>
                  <a:pt x="0" y="1421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21" name="Freeform 21"/>
          <p:cNvSpPr/>
          <p:nvPr/>
        </p:nvSpPr>
        <p:spPr>
          <a:xfrm rot="997977">
            <a:off x="15313191" y="1592976"/>
            <a:ext cx="2205366" cy="2117152"/>
          </a:xfrm>
          <a:custGeom>
            <a:avLst/>
            <a:gdLst/>
            <a:ahLst/>
            <a:cxnLst/>
            <a:rect l="l" t="t" r="r" b="b"/>
            <a:pathLst>
              <a:path w="2205366" h="2117152">
                <a:moveTo>
                  <a:pt x="0" y="0"/>
                </a:moveTo>
                <a:lnTo>
                  <a:pt x="2205367" y="0"/>
                </a:lnTo>
                <a:lnTo>
                  <a:pt x="2205367" y="2117152"/>
                </a:lnTo>
                <a:lnTo>
                  <a:pt x="0" y="2117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620129A-A23C-835A-189F-05A623B8AB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89" y="1161913"/>
            <a:ext cx="5623821" cy="796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0531" y="949093"/>
            <a:ext cx="16186937" cy="8505424"/>
            <a:chOff x="0" y="0"/>
            <a:chExt cx="21582583" cy="1134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4" name="Freeform 4"/>
            <p:cNvSpPr/>
            <p:nvPr/>
          </p:nvSpPr>
          <p:spPr>
            <a:xfrm>
              <a:off x="4030439" y="0"/>
              <a:ext cx="17552143" cy="11340566"/>
            </a:xfrm>
            <a:custGeom>
              <a:avLst/>
              <a:gdLst/>
              <a:ahLst/>
              <a:cxnLst/>
              <a:rect l="l" t="t" r="r" b="b"/>
              <a:pathLst>
                <a:path w="17552143" h="11340566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2354124" y="2381436"/>
            <a:ext cx="6894237" cy="5640739"/>
          </a:xfrm>
          <a:custGeom>
            <a:avLst/>
            <a:gdLst/>
            <a:ahLst/>
            <a:cxnLst/>
            <a:rect l="l" t="t" r="r" b="b"/>
            <a:pathLst>
              <a:path w="6894237" h="5640739">
                <a:moveTo>
                  <a:pt x="0" y="0"/>
                </a:moveTo>
                <a:lnTo>
                  <a:pt x="6894237" y="0"/>
                </a:lnTo>
                <a:lnTo>
                  <a:pt x="6894237" y="5640739"/>
                </a:lnTo>
                <a:lnTo>
                  <a:pt x="0" y="5640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6" name="Freeform 6"/>
          <p:cNvSpPr/>
          <p:nvPr/>
        </p:nvSpPr>
        <p:spPr>
          <a:xfrm rot="855756">
            <a:off x="4457342" y="3572450"/>
            <a:ext cx="2939077" cy="1405413"/>
          </a:xfrm>
          <a:custGeom>
            <a:avLst/>
            <a:gdLst/>
            <a:ahLst/>
            <a:cxnLst/>
            <a:rect l="l" t="t" r="r" b="b"/>
            <a:pathLst>
              <a:path w="2939077" h="1405413">
                <a:moveTo>
                  <a:pt x="0" y="0"/>
                </a:moveTo>
                <a:lnTo>
                  <a:pt x="2939076" y="0"/>
                </a:lnTo>
                <a:lnTo>
                  <a:pt x="2939076" y="1405413"/>
                </a:lnTo>
                <a:lnTo>
                  <a:pt x="0" y="14054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7" name="Freeform 7"/>
          <p:cNvSpPr/>
          <p:nvPr/>
        </p:nvSpPr>
        <p:spPr>
          <a:xfrm rot="2258023">
            <a:off x="5253505" y="2998057"/>
            <a:ext cx="1745935" cy="2313890"/>
          </a:xfrm>
          <a:custGeom>
            <a:avLst/>
            <a:gdLst/>
            <a:ahLst/>
            <a:cxnLst/>
            <a:rect l="l" t="t" r="r" b="b"/>
            <a:pathLst>
              <a:path w="1745935" h="2313890">
                <a:moveTo>
                  <a:pt x="0" y="0"/>
                </a:moveTo>
                <a:lnTo>
                  <a:pt x="1745935" y="0"/>
                </a:lnTo>
                <a:lnTo>
                  <a:pt x="1745935" y="2313890"/>
                </a:lnTo>
                <a:lnTo>
                  <a:pt x="0" y="2313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8" name="TextBox 8"/>
          <p:cNvSpPr txBox="1"/>
          <p:nvPr/>
        </p:nvSpPr>
        <p:spPr>
          <a:xfrm>
            <a:off x="8881466" y="2642941"/>
            <a:ext cx="75768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kk-KZ" sz="8799" b="1" dirty="0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Рефлексия</a:t>
            </a:r>
            <a:endParaRPr lang="en-US" sz="8799" b="1" dirty="0">
              <a:solidFill>
                <a:srgbClr val="000000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41535" y="4275156"/>
            <a:ext cx="5648021" cy="1550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3400" b="1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  <a:hlinkClick r:id="rId10" action="ppaction://hlinkfile"/>
              </a:rPr>
              <a:t>file:///C:/Users/User/Downloads/tabigat%20reflection%20(3).html</a:t>
            </a:r>
            <a:r>
              <a:rPr lang="kk-KZ" sz="3400" b="1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endParaRPr lang="en-US" sz="3400" b="1" dirty="0">
              <a:solidFill>
                <a:srgbClr val="000000"/>
              </a:solidFill>
              <a:latin typeface="Quicksand Semi-Bold"/>
              <a:ea typeface="Quicksand Semi-Bold"/>
              <a:cs typeface="Quicksand Semi-Bold"/>
              <a:sym typeface="Quicksand Semi-Bold"/>
            </a:endParaRPr>
          </a:p>
        </p:txBody>
      </p:sp>
      <p:sp>
        <p:nvSpPr>
          <p:cNvPr id="10" name="Freeform 10"/>
          <p:cNvSpPr/>
          <p:nvPr/>
        </p:nvSpPr>
        <p:spPr>
          <a:xfrm rot="9122275">
            <a:off x="2078601" y="4225844"/>
            <a:ext cx="1187612" cy="1498134"/>
          </a:xfrm>
          <a:custGeom>
            <a:avLst/>
            <a:gdLst/>
            <a:ahLst/>
            <a:cxnLst/>
            <a:rect l="l" t="t" r="r" b="b"/>
            <a:pathLst>
              <a:path w="1187612" h="1498134">
                <a:moveTo>
                  <a:pt x="0" y="0"/>
                </a:moveTo>
                <a:lnTo>
                  <a:pt x="1187612" y="0"/>
                </a:lnTo>
                <a:lnTo>
                  <a:pt x="1187612" y="1498134"/>
                </a:lnTo>
                <a:lnTo>
                  <a:pt x="0" y="14981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>
          <a:xfrm rot="242068">
            <a:off x="8418275" y="4505015"/>
            <a:ext cx="926383" cy="1276969"/>
          </a:xfrm>
          <a:custGeom>
            <a:avLst/>
            <a:gdLst/>
            <a:ahLst/>
            <a:cxnLst/>
            <a:rect l="l" t="t" r="r" b="b"/>
            <a:pathLst>
              <a:path w="926383" h="1276969">
                <a:moveTo>
                  <a:pt x="0" y="0"/>
                </a:moveTo>
                <a:lnTo>
                  <a:pt x="926383" y="0"/>
                </a:lnTo>
                <a:lnTo>
                  <a:pt x="926383" y="1276970"/>
                </a:lnTo>
                <a:lnTo>
                  <a:pt x="0" y="12769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289</Words>
  <Application>Microsoft Office PowerPoint</Application>
  <PresentationFormat>Произвольный</PresentationFormat>
  <Paragraphs>34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Calibri Light</vt:lpstr>
      <vt:lpstr>Quicksand Semi-Bold</vt:lpstr>
      <vt:lpstr>Arial</vt:lpstr>
      <vt:lpstr>Cooper BT Bold</vt:lpstr>
      <vt:lpstr>Calibri</vt:lpstr>
      <vt:lpstr>Quicksand Bold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Ондық бөлшектерді қосу және азайту</dc:title>
  <cp:lastModifiedBy>zhansaya abdigalieva</cp:lastModifiedBy>
  <cp:revision>2</cp:revision>
  <dcterms:created xsi:type="dcterms:W3CDTF">2006-08-16T00:00:00Z</dcterms:created>
  <dcterms:modified xsi:type="dcterms:W3CDTF">2026-02-03T06:12:40Z</dcterms:modified>
  <dc:identifier>DAHAPNCaKao</dc:identifier>
</cp:coreProperties>
</file>