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60" r:id="rId4"/>
    <p:sldId id="261" r:id="rId5"/>
    <p:sldId id="262" r:id="rId6"/>
  </p:sldIdLst>
  <p:sldSz cx="14630400" cy="8229600"/>
  <p:notesSz cx="8229600" cy="146304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Montserrat" panose="020B0604020202020204" charset="0"/>
      <p:regular r:id="rId1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53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1" d="100"/>
          <a:sy n="91" d="100"/>
        </p:scale>
        <p:origin x="618" y="6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489B9-FEF1-4FB8-809A-FFF9C6AB9E2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6EBF1-8A8B-447F-8C6E-35BCB5591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732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2361" y="622578"/>
            <a:ext cx="6509147" cy="846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50"/>
              </a:lnSpc>
              <a:buNone/>
            </a:pPr>
            <a:r>
              <a:rPr lang="en-US" sz="5100" dirty="0" err="1" smtClean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Портфолио</a:t>
            </a:r>
            <a:endParaRPr lang="en-US" sz="5100" dirty="0"/>
          </a:p>
        </p:txBody>
      </p:sp>
      <p:sp>
        <p:nvSpPr>
          <p:cNvPr id="3" name="Text 1"/>
          <p:cNvSpPr/>
          <p:nvPr/>
        </p:nvSpPr>
        <p:spPr>
          <a:xfrm>
            <a:off x="792361" y="1920716"/>
            <a:ext cx="13045678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kk-KZ" sz="1750" dirty="0" smtClean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Менің педагогикалық жолым туралы көбірек білу үшін бөлімді таңдаңыз. 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2361" y="5744528"/>
            <a:ext cx="3049548" cy="423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1. </a:t>
            </a:r>
            <a:r>
              <a:rPr lang="kk-KZ" sz="2550" dirty="0" smtClean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Мұғалім туралы</a:t>
            </a:r>
            <a:endParaRPr lang="en-US" sz="2550" dirty="0"/>
          </a:p>
        </p:txBody>
      </p:sp>
      <p:sp>
        <p:nvSpPr>
          <p:cNvPr id="6" name="Text 3"/>
          <p:cNvSpPr/>
          <p:nvPr/>
        </p:nvSpPr>
        <p:spPr>
          <a:xfrm>
            <a:off x="792361" y="6303169"/>
            <a:ext cx="3049548" cy="882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kk-KZ" sz="1750" dirty="0" smtClean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Менің тарихым, білімім, және кәсіби жолым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4124325" y="5744647"/>
            <a:ext cx="3049667" cy="423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2. </a:t>
            </a:r>
            <a:r>
              <a:rPr lang="kk-KZ" sz="2550" dirty="0" smtClean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Менің ұстанымым</a:t>
            </a:r>
            <a:endParaRPr lang="en-US" sz="2550" dirty="0"/>
          </a:p>
        </p:txBody>
      </p:sp>
      <p:sp>
        <p:nvSpPr>
          <p:cNvPr id="9" name="Text 5"/>
          <p:cNvSpPr/>
          <p:nvPr/>
        </p:nvSpPr>
        <p:spPr>
          <a:xfrm>
            <a:off x="4124325" y="6303288"/>
            <a:ext cx="3049667" cy="117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kk-KZ" sz="1750" dirty="0" smtClean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Педагогикалық жолда басшылыққа алатын ұстанымым.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408" y="2468999"/>
            <a:ext cx="3049548" cy="304954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56408" y="5744528"/>
            <a:ext cx="3049548" cy="8462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3. </a:t>
            </a:r>
            <a:r>
              <a:rPr lang="kk-KZ" sz="2550" dirty="0" smtClean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Сәтті ашық сабағым</a:t>
            </a:r>
            <a:endParaRPr lang="en-US" sz="2550" dirty="0"/>
          </a:p>
        </p:txBody>
      </p:sp>
      <p:sp>
        <p:nvSpPr>
          <p:cNvPr id="12" name="Text 7"/>
          <p:cNvSpPr/>
          <p:nvPr/>
        </p:nvSpPr>
        <p:spPr>
          <a:xfrm>
            <a:off x="7456408" y="6726317"/>
            <a:ext cx="3049548" cy="882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kk-KZ" sz="1750" dirty="0" smtClean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Тиімді оқытудың үлгісі және әдіс-тәсілдер.</a:t>
            </a:r>
            <a:endParaRPr lang="en-US" sz="17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372" y="2468999"/>
            <a:ext cx="3049667" cy="304966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788372" y="5744647"/>
            <a:ext cx="3049667" cy="423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4. </a:t>
            </a:r>
            <a:r>
              <a:rPr lang="kk-KZ" sz="2550" dirty="0" smtClean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Мен не істей аламын?</a:t>
            </a:r>
            <a:endParaRPr lang="en-US" sz="2550" dirty="0"/>
          </a:p>
        </p:txBody>
      </p:sp>
      <p:sp>
        <p:nvSpPr>
          <p:cNvPr id="15" name="Text 9"/>
          <p:cNvSpPr/>
          <p:nvPr/>
        </p:nvSpPr>
        <p:spPr>
          <a:xfrm>
            <a:off x="10788372" y="6303288"/>
            <a:ext cx="3049667" cy="117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kk-KZ" sz="1750" dirty="0" smtClean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Ұстанымды ескере отырып айналама не істей аламын.</a:t>
            </a:r>
            <a:endParaRPr lang="en-US" sz="1750" dirty="0"/>
          </a:p>
        </p:txBody>
      </p:sp>
      <p:pic>
        <p:nvPicPr>
          <p:cNvPr id="1026" name="Picture 2" descr="C:\Users\Администратор\Downloads\WhatsApp Image 2026-02-15 at 23.40.25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2544113"/>
            <a:ext cx="3049667" cy="30496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ownloads\WhatsApp Image 2026-02-15 at 23.42.49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32058" r="12401" b="10675"/>
          <a:stretch/>
        </p:blipFill>
        <p:spPr bwMode="auto">
          <a:xfrm>
            <a:off x="672352" y="2544113"/>
            <a:ext cx="3104599" cy="30496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76434" y="3993773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 smtClean="0"/>
              <a:t>Ұстаным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0"/>
          <p:cNvSpPr/>
          <p:nvPr/>
        </p:nvSpPr>
        <p:spPr>
          <a:xfrm>
            <a:off x="675508" y="1282262"/>
            <a:ext cx="8079609" cy="588579"/>
          </a:xfrm>
          <a:prstGeom prst="roundRect">
            <a:avLst>
              <a:gd name="adj" fmla="val 20716"/>
            </a:avLst>
          </a:prstGeom>
          <a:solidFill>
            <a:srgbClr val="FFE0CC"/>
          </a:solidFill>
          <a:ln/>
        </p:spPr>
      </p:sp>
      <p:sp>
        <p:nvSpPr>
          <p:cNvPr id="2" name="Shape 0"/>
          <p:cNvSpPr/>
          <p:nvPr/>
        </p:nvSpPr>
        <p:spPr>
          <a:xfrm>
            <a:off x="766882" y="729496"/>
            <a:ext cx="2126813" cy="355402"/>
          </a:xfrm>
          <a:prstGeom prst="roundRect">
            <a:avLst>
              <a:gd name="adj" fmla="val 20716"/>
            </a:avLst>
          </a:prstGeom>
          <a:solidFill>
            <a:srgbClr val="FFE0CC"/>
          </a:solidFill>
          <a:ln/>
        </p:spPr>
      </p:sp>
      <p:sp>
        <p:nvSpPr>
          <p:cNvPr id="3" name="Text 1"/>
          <p:cNvSpPr/>
          <p:nvPr/>
        </p:nvSpPr>
        <p:spPr>
          <a:xfrm>
            <a:off x="898327" y="795218"/>
            <a:ext cx="1863923" cy="223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ru-RU" sz="1350" dirty="0" smtClean="0">
                <a:solidFill>
                  <a:srgbClr val="67534F"/>
                </a:solidFill>
                <a:latin typeface="Montserrat" pitchFamily="34" charset="0"/>
              </a:rPr>
              <a:t>Магистр </a:t>
            </a:r>
            <a:r>
              <a:rPr lang="ru-RU" sz="1350" dirty="0" err="1" smtClean="0">
                <a:solidFill>
                  <a:srgbClr val="67534F"/>
                </a:solidFill>
                <a:latin typeface="Montserrat" pitchFamily="34" charset="0"/>
              </a:rPr>
              <a:t>туралы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766882" y="1169551"/>
            <a:ext cx="9116139" cy="818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400"/>
              </a:lnSpc>
              <a:buNone/>
            </a:pPr>
            <a:r>
              <a:rPr lang="kk-KZ" sz="4950" dirty="0" smtClean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Білім әлеміне менің жолым</a:t>
            </a:r>
            <a:endParaRPr lang="en-US" sz="49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82" y="2544008"/>
            <a:ext cx="7013267" cy="471785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384583" y="2568297"/>
            <a:ext cx="5486437" cy="4266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00"/>
              </a:lnSpc>
            </a:pPr>
            <a:r>
              <a:rPr lang="kk-KZ" sz="1700" dirty="0" smtClean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Менің атым Камшат. Менің кәсіби жолымның берік іргетасы</a:t>
            </a:r>
            <a:br>
              <a:rPr lang="kk-KZ" sz="1700" dirty="0" smtClean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kk-KZ" sz="1700" dirty="0" smtClean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білім алған ордаларымнан басталды.  </a:t>
            </a:r>
          </a:p>
          <a:p>
            <a:pPr>
              <a:lnSpc>
                <a:spcPts val="2200"/>
              </a:lnSpc>
            </a:pPr>
            <a:r>
              <a:rPr lang="kk-KZ" sz="17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</a:t>
            </a:r>
            <a:r>
              <a:rPr lang="kk-KZ" sz="1700" dirty="0" smtClean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2016-2019ж.ж Қазақ ұлттық қыздар педагогикалық университетінің бакалавриаты болдым.</a:t>
            </a:r>
          </a:p>
          <a:p>
            <a:pPr>
              <a:lnSpc>
                <a:spcPts val="2200"/>
              </a:lnSpc>
            </a:pPr>
            <a:r>
              <a:rPr lang="kk-KZ" sz="1700" dirty="0" smtClean="0">
                <a:solidFill>
                  <a:srgbClr val="67534F"/>
                </a:solidFill>
                <a:latin typeface="Montserrat" pitchFamily="34" charset="0"/>
              </a:rPr>
              <a:t>-2019-2021ж.ж Абай атындағы Қазақ ұлттық педагогикалық университетінің ғылыми-педагогикалық магистр дәрежесін алдым.</a:t>
            </a:r>
          </a:p>
          <a:p>
            <a:pPr>
              <a:lnSpc>
                <a:spcPts val="2200"/>
              </a:lnSpc>
            </a:pPr>
            <a:r>
              <a:rPr lang="kk-KZ" sz="1700" dirty="0" smtClean="0">
                <a:solidFill>
                  <a:srgbClr val="67534F"/>
                </a:solidFill>
                <a:latin typeface="Montserrat" pitchFamily="34" charset="0"/>
              </a:rPr>
              <a:t>-2023 оқу жылынан бастап </a:t>
            </a:r>
            <a:r>
              <a:rPr lang="ru-RU" sz="1700" dirty="0" smtClean="0">
                <a:solidFill>
                  <a:srgbClr val="67534F"/>
                </a:solidFill>
                <a:latin typeface="Montserrat" pitchFamily="34" charset="0"/>
              </a:rPr>
              <a:t>№</a:t>
            </a:r>
            <a:r>
              <a:rPr lang="kk-KZ" sz="1700" dirty="0" smtClean="0">
                <a:solidFill>
                  <a:srgbClr val="67534F"/>
                </a:solidFill>
                <a:latin typeface="Montserrat" pitchFamily="34" charset="0"/>
              </a:rPr>
              <a:t>16 орта мектебінде жұмыс жасап жатырмын.</a:t>
            </a:r>
          </a:p>
          <a:p>
            <a:pPr>
              <a:lnSpc>
                <a:spcPts val="2200"/>
              </a:lnSpc>
            </a:pPr>
            <a:r>
              <a:rPr lang="kk-KZ" sz="1700" dirty="0" smtClean="0">
                <a:solidFill>
                  <a:srgbClr val="67534F"/>
                </a:solidFill>
                <a:latin typeface="Montserrat" pitchFamily="34" charset="0"/>
              </a:rPr>
              <a:t>-Санатым: педагог-модератор (2025ж)</a:t>
            </a:r>
          </a:p>
          <a:p>
            <a:pPr>
              <a:lnSpc>
                <a:spcPts val="2200"/>
              </a:lnSpc>
            </a:pP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051590" y="1179088"/>
            <a:ext cx="2913734" cy="240387"/>
          </a:xfrm>
          <a:prstGeom prst="roundRect">
            <a:avLst>
              <a:gd name="adj" fmla="val 22572"/>
            </a:avLst>
          </a:prstGeom>
          <a:solidFill>
            <a:srgbClr val="FFE0CC"/>
          </a:solidFill>
          <a:ln/>
        </p:spPr>
      </p:sp>
      <p:sp>
        <p:nvSpPr>
          <p:cNvPr id="4" name="Text 1"/>
          <p:cNvSpPr/>
          <p:nvPr/>
        </p:nvSpPr>
        <p:spPr>
          <a:xfrm>
            <a:off x="6074450" y="1179088"/>
            <a:ext cx="3030417" cy="402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endParaRPr lang="kk-KZ" sz="2400" dirty="0" smtClean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1100"/>
              </a:lnSpc>
              <a:buNone/>
            </a:pPr>
            <a:r>
              <a:rPr lang="en-US" sz="2400" dirty="0" smtClean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</a:t>
            </a:r>
            <a:r>
              <a:rPr lang="kk-KZ" sz="2400" dirty="0" smtClean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енің ұстанымым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6293762" y="1548063"/>
            <a:ext cx="7771448" cy="2498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6550"/>
              </a:lnSpc>
            </a:pPr>
            <a:r>
              <a:rPr lang="ru-RU" sz="5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-52"/>
              </a:rPr>
              <a:t>«</a:t>
            </a:r>
            <a:r>
              <a:rPr lang="ru-RU" sz="54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-52"/>
                <a:cs typeface="Times New Roman" pitchFamily="18" charset="0"/>
              </a:rPr>
              <a:t>Бала </a:t>
            </a:r>
            <a:r>
              <a:rPr lang="ru-RU" sz="54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-52"/>
                <a:cs typeface="Times New Roman" pitchFamily="18" charset="0"/>
              </a:rPr>
              <a:t>тәрбиесі</a:t>
            </a:r>
            <a:r>
              <a:rPr lang="ru-RU" sz="54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-52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-52"/>
                <a:cs typeface="Times New Roman" pitchFamily="18" charset="0"/>
              </a:rPr>
              <a:t>– </a:t>
            </a:r>
            <a:r>
              <a:rPr lang="ru-RU" sz="54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-52"/>
                <a:cs typeface="Times New Roman" pitchFamily="18" charset="0"/>
              </a:rPr>
              <a:t>бір</a:t>
            </a:r>
            <a:r>
              <a:rPr lang="ru-RU" sz="5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-52"/>
                <a:cs typeface="Times New Roman" pitchFamily="18" charset="0"/>
              </a:rPr>
              <a:t> </a:t>
            </a:r>
            <a:r>
              <a:rPr lang="ru-RU" sz="5400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-52"/>
                <a:cs typeface="Times New Roman" pitchFamily="18" charset="0"/>
              </a:rPr>
              <a:t>өнер</a:t>
            </a:r>
            <a:r>
              <a:rPr lang="ru-RU" sz="54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-52"/>
                <a:cs typeface="Times New Roman" pitchFamily="18" charset="0"/>
              </a:rPr>
              <a:t>, </a:t>
            </a:r>
            <a:r>
              <a:rPr lang="ru-RU" sz="5400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-52"/>
                <a:cs typeface="Times New Roman" pitchFamily="18" charset="0"/>
              </a:rPr>
              <a:t>өнер</a:t>
            </a:r>
            <a:r>
              <a:rPr lang="ru-RU" sz="54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-52"/>
                <a:cs typeface="Times New Roman" pitchFamily="18" charset="0"/>
              </a:rPr>
              <a:t> </a:t>
            </a:r>
            <a:r>
              <a:rPr lang="ru-RU" sz="5400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-52"/>
                <a:cs typeface="Times New Roman" pitchFamily="18" charset="0"/>
              </a:rPr>
              <a:t>болғанда</a:t>
            </a:r>
            <a:r>
              <a:rPr lang="ru-RU" sz="54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-52"/>
                <a:cs typeface="Times New Roman" pitchFamily="18" charset="0"/>
              </a:rPr>
              <a:t> </a:t>
            </a:r>
            <a:r>
              <a:rPr lang="ru-RU" sz="5400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-52"/>
                <a:cs typeface="Times New Roman" pitchFamily="18" charset="0"/>
              </a:rPr>
              <a:t>ауыр</a:t>
            </a:r>
            <a:r>
              <a:rPr lang="ru-RU" sz="54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-52"/>
                <a:cs typeface="Times New Roman" pitchFamily="18" charset="0"/>
              </a:rPr>
              <a:t> </a:t>
            </a:r>
            <a:r>
              <a:rPr lang="ru-RU" sz="54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-52"/>
                <a:cs typeface="Times New Roman" pitchFamily="18" charset="0"/>
              </a:rPr>
              <a:t>өнер</a:t>
            </a:r>
            <a:r>
              <a:rPr lang="ru-RU" sz="5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-52"/>
                <a:cs typeface="Times New Roman" pitchFamily="18" charset="0"/>
              </a:rPr>
              <a:t>»</a:t>
            </a:r>
            <a:r>
              <a:rPr lang="en-US" sz="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-52"/>
                <a:ea typeface="Marcellus" pitchFamily="34" charset="-122"/>
                <a:cs typeface="Marcellus" pitchFamily="34" charset="-120"/>
              </a:rPr>
              <a:t>.</a:t>
            </a:r>
            <a:endParaRPr lang="en-US" sz="5000" dirty="0">
              <a:solidFill>
                <a:schemeClr val="accent2">
                  <a:lumMod val="50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Montserrat" panose="020B0604020202020204" charset="-52"/>
            </a:endParaRPr>
          </a:p>
        </p:txBody>
      </p:sp>
      <p:sp>
        <p:nvSpPr>
          <p:cNvPr id="6" name="Text 3"/>
          <p:cNvSpPr/>
          <p:nvPr/>
        </p:nvSpPr>
        <p:spPr>
          <a:xfrm>
            <a:off x="6172676" y="4339537"/>
            <a:ext cx="7771448" cy="179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— </a:t>
            </a:r>
            <a:r>
              <a:rPr lang="kk-KZ" sz="2400" dirty="0" smtClean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Мағжан Жұмабаев</a:t>
            </a:r>
            <a:endParaRPr lang="en-US" sz="2400" dirty="0"/>
          </a:p>
        </p:txBody>
      </p:sp>
      <p:sp>
        <p:nvSpPr>
          <p:cNvPr id="7" name="Shape 4"/>
          <p:cNvSpPr/>
          <p:nvPr/>
        </p:nvSpPr>
        <p:spPr>
          <a:xfrm>
            <a:off x="6051590" y="2389584"/>
            <a:ext cx="22860" cy="315218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8" name="Text 5"/>
          <p:cNvSpPr/>
          <p:nvPr/>
        </p:nvSpPr>
        <p:spPr>
          <a:xfrm>
            <a:off x="6172676" y="4356858"/>
            <a:ext cx="8013621" cy="1770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endParaRPr lang="kk-KZ" sz="2400" dirty="0" smtClean="0">
              <a:solidFill>
                <a:srgbClr val="67534F"/>
              </a:solidFill>
              <a:latin typeface="Montserrat" panose="020B0604020202020204" charset="0"/>
              <a:ea typeface="Montserrat" pitchFamily="34" charset="-122"/>
              <a:cs typeface="Montserrat" panose="020B0604020202020204" charset="0"/>
            </a:endParaRPr>
          </a:p>
          <a:p>
            <a:pPr marL="0" indent="0" algn="l">
              <a:buNone/>
            </a:pPr>
            <a:r>
              <a:rPr lang="kk-KZ" sz="2400" dirty="0" smtClean="0">
                <a:solidFill>
                  <a:srgbClr val="67534F"/>
                </a:solidFill>
                <a:latin typeface="Montserrat" panose="020B0604020202020204" charset="0"/>
                <a:ea typeface="Montserrat" pitchFamily="34" charset="-122"/>
                <a:cs typeface="Montserrat" panose="020B0604020202020204" charset="0"/>
              </a:rPr>
              <a:t>    Мен </a:t>
            </a:r>
            <a:r>
              <a:rPr lang="kk-KZ" sz="2400" dirty="0" smtClean="0">
                <a:solidFill>
                  <a:srgbClr val="67534F"/>
                </a:solidFill>
                <a:latin typeface="Montserrat" panose="020B0604020202020204" charset="0"/>
                <a:ea typeface="Montserrat" pitchFamily="34" charset="-122"/>
                <a:cs typeface="Montserrat" panose="020B0604020202020204" charset="0"/>
              </a:rPr>
              <a:t>үшін ұстаздық - үлкен жауапкершілік. Әр баланың болашағына кішігірім шам ретінде жауаптымын. Балаға беретін білім мен құндылық – оның өмірлік жолының алғашқы жарығы.  </a:t>
            </a:r>
            <a:r>
              <a:rPr lang="kk-KZ" sz="2400" dirty="0" smtClean="0">
                <a:solidFill>
                  <a:srgbClr val="67534F"/>
                </a:solidFill>
                <a:latin typeface="Montserrat" panose="020B0604020202020204" charset="0"/>
                <a:ea typeface="Montserrat" pitchFamily="34" charset="-122"/>
                <a:cs typeface="Montserrat" panose="020B0604020202020204" charset="0"/>
              </a:rPr>
              <a:t>    Баланың оқу талап жолында кері ойда </a:t>
            </a:r>
            <a:r>
              <a:rPr lang="kk-KZ" sz="2400" dirty="0" smtClean="0">
                <a:solidFill>
                  <a:srgbClr val="67534F"/>
                </a:solidFill>
                <a:latin typeface="Montserrat" panose="020B0604020202020204" charset="0"/>
                <a:ea typeface="Montserrat" pitchFamily="34" charset="-122"/>
                <a:cs typeface="Montserrat" panose="020B0604020202020204" charset="0"/>
              </a:rPr>
              <a:t>қалмау үшін әр </a:t>
            </a:r>
            <a:r>
              <a:rPr lang="kk-KZ" sz="2400" dirty="0" smtClean="0">
                <a:solidFill>
                  <a:srgbClr val="67534F"/>
                </a:solidFill>
                <a:latin typeface="Montserrat" panose="020B0604020202020204" charset="0"/>
                <a:ea typeface="Montserrat" pitchFamily="34" charset="-122"/>
                <a:cs typeface="Montserrat" panose="020B0604020202020204" charset="0"/>
              </a:rPr>
              <a:t>өткізіп жатқан оқу уақытына барымды </a:t>
            </a:r>
            <a:r>
              <a:rPr lang="kk-KZ" sz="2400" dirty="0" smtClean="0">
                <a:solidFill>
                  <a:srgbClr val="67534F"/>
                </a:solidFill>
                <a:latin typeface="Montserrat" panose="020B0604020202020204" charset="0"/>
                <a:ea typeface="Montserrat" pitchFamily="34" charset="-122"/>
                <a:cs typeface="Montserrat" panose="020B0604020202020204" charset="0"/>
              </a:rPr>
              <a:t>салуға тырысамын. </a:t>
            </a:r>
          </a:p>
          <a:p>
            <a:pPr marL="0" indent="0" algn="l">
              <a:buNone/>
            </a:pPr>
            <a:r>
              <a:rPr lang="kk-KZ" sz="2400" dirty="0" smtClean="0">
                <a:solidFill>
                  <a:srgbClr val="67534F"/>
                </a:solidFill>
                <a:latin typeface="Montserrat" panose="020B0604020202020204" charset="0"/>
                <a:cs typeface="Montserrat" panose="020B0604020202020204" charset="0"/>
              </a:rPr>
              <a:t>Бала кішкентай болуы мүмкін, оған берілетін білім – үлкен өнер, үлкен жұмыс.</a:t>
            </a:r>
            <a:endParaRPr lang="en-US" sz="2400" dirty="0">
              <a:latin typeface="Montserrat" panose="020B0604020202020204" charset="0"/>
              <a:cs typeface="Montserrat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68586" y="742474"/>
            <a:ext cx="2321004" cy="277892"/>
          </a:xfrm>
          <a:prstGeom prst="roundRect">
            <a:avLst>
              <a:gd name="adj" fmla="val 21892"/>
            </a:avLst>
          </a:prstGeom>
          <a:solidFill>
            <a:srgbClr val="FFE0CC"/>
          </a:solidFill>
          <a:ln/>
        </p:spPr>
      </p:sp>
      <p:sp>
        <p:nvSpPr>
          <p:cNvPr id="3" name="Text 1"/>
          <p:cNvSpPr/>
          <p:nvPr/>
        </p:nvSpPr>
        <p:spPr>
          <a:xfrm>
            <a:off x="1177170" y="511444"/>
            <a:ext cx="2212419" cy="454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endParaRPr lang="kk-KZ" sz="2800" dirty="0" smtClean="0">
              <a:solidFill>
                <a:srgbClr val="67534F"/>
              </a:solidFill>
              <a:latin typeface="Montserrat" pitchFamily="34" charset="0"/>
            </a:endParaRPr>
          </a:p>
          <a:p>
            <a:pPr marL="0" indent="0" algn="l">
              <a:lnSpc>
                <a:spcPts val="1300"/>
              </a:lnSpc>
              <a:buNone/>
            </a:pPr>
            <a:endParaRPr lang="kk-KZ" sz="2800" dirty="0">
              <a:solidFill>
                <a:srgbClr val="67534F"/>
              </a:solidFill>
              <a:latin typeface="Montserrat" pitchFamily="34" charset="0"/>
            </a:endParaRPr>
          </a:p>
          <a:p>
            <a:pPr marL="0" indent="0" algn="l">
              <a:lnSpc>
                <a:spcPts val="1300"/>
              </a:lnSpc>
              <a:buNone/>
            </a:pPr>
            <a:r>
              <a:rPr lang="kk-KZ" sz="2800" dirty="0" smtClean="0">
                <a:solidFill>
                  <a:srgbClr val="67534F"/>
                </a:solidFill>
                <a:latin typeface="Montserrat" pitchFamily="34" charset="0"/>
              </a:rPr>
              <a:t>Ашық сабақ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402956" y="2431376"/>
            <a:ext cx="4881965" cy="1288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50"/>
              </a:lnSpc>
            </a:pPr>
            <a:r>
              <a:rPr lang="kk-KZ" sz="1600" dirty="0" smtClean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Бұл сабақ 3-сынып оқушыларына откизилди.  </a:t>
            </a:r>
          </a:p>
          <a:p>
            <a:pPr>
              <a:lnSpc>
                <a:spcPts val="1650"/>
              </a:lnSpc>
            </a:pPr>
            <a:r>
              <a:rPr lang="kk-KZ" sz="1600" dirty="0" smtClean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Сабағымның мақсаты: </a:t>
            </a:r>
          </a:p>
          <a:p>
            <a:pPr>
              <a:lnSpc>
                <a:spcPts val="1650"/>
              </a:lnSpc>
            </a:pPr>
            <a:r>
              <a:rPr lang="kk-KZ" sz="1600" dirty="0" smtClean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3.2.2.1 </a:t>
            </a:r>
            <a:r>
              <a:rPr lang="kk-KZ" sz="1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берілген тірек сөздер негізінде сөйлеу </a:t>
            </a:r>
            <a:endParaRPr lang="kk-KZ" sz="1600" dirty="0" smtClean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>
              <a:lnSpc>
                <a:spcPts val="1650"/>
              </a:lnSpc>
            </a:pPr>
            <a:r>
              <a:rPr lang="kk-KZ" sz="1600" dirty="0" smtClean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</a:t>
            </a:r>
            <a:r>
              <a:rPr lang="kk-KZ" sz="1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3-4 сөйлем)</a:t>
            </a:r>
          </a:p>
          <a:p>
            <a:pPr>
              <a:lnSpc>
                <a:spcPts val="1650"/>
              </a:lnSpc>
            </a:pPr>
            <a:r>
              <a:rPr lang="kk-KZ" sz="1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3.5.1.4 мұғалімнің қолдауымен жіктеу есімдіктерінің септелуін ауызша тілде </a:t>
            </a:r>
            <a:r>
              <a:rPr lang="kk-KZ" sz="1600" dirty="0" smtClean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қолдану</a:t>
            </a:r>
            <a:endParaRPr lang="kk-KZ" sz="1600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635431" y="4053498"/>
            <a:ext cx="4085392" cy="2115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kk-KZ" sz="2000" dirty="0" smtClean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Сабақта қолдандым</a:t>
            </a:r>
            <a:r>
              <a:rPr lang="kk-KZ" sz="1400" dirty="0" smtClean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635431" y="4462878"/>
            <a:ext cx="4085392" cy="2936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kk-KZ" sz="2000" dirty="0" smtClean="0">
                <a:solidFill>
                  <a:srgbClr val="67534F"/>
                </a:solidFill>
                <a:latin typeface="Montserrat" panose="020B0604020202020204" charset="0"/>
                <a:cs typeface="Montserrat" panose="020B0604020202020204" charset="0"/>
              </a:rPr>
              <a:t>Амандасу жаттығуы қимыл арқылы</a:t>
            </a:r>
            <a:endParaRPr lang="en-US" sz="2000" dirty="0">
              <a:latin typeface="Montserrat" panose="020B0604020202020204" charset="0"/>
              <a:cs typeface="Montserrat" panose="020B0604020202020204" charset="0"/>
            </a:endParaRPr>
          </a:p>
          <a:p>
            <a:pPr marL="342900" indent="-342900" algn="l">
              <a:buSzPct val="100000"/>
              <a:buChar char="•"/>
            </a:pPr>
            <a:r>
              <a:rPr lang="en-US" sz="2000" dirty="0" smtClean="0">
                <a:solidFill>
                  <a:srgbClr val="67534F"/>
                </a:solidFill>
                <a:latin typeface="Montserrat" panose="020B0604020202020204" charset="0"/>
                <a:ea typeface="Montserrat" pitchFamily="34" charset="-122"/>
                <a:cs typeface="Montserrat" panose="020B0604020202020204" charset="0"/>
              </a:rPr>
              <a:t>Random </a:t>
            </a:r>
            <a:r>
              <a:rPr lang="kk-KZ" sz="2000" dirty="0" smtClean="0">
                <a:solidFill>
                  <a:srgbClr val="67534F"/>
                </a:solidFill>
                <a:latin typeface="Montserrat" panose="020B0604020202020204" charset="0"/>
                <a:ea typeface="Montserrat" pitchFamily="34" charset="-122"/>
                <a:cs typeface="Montserrat" panose="020B0604020202020204" charset="0"/>
              </a:rPr>
              <a:t>әдісі (үй тапсырмасын сурауга)</a:t>
            </a:r>
            <a:endParaRPr lang="en-US" sz="2000" dirty="0">
              <a:latin typeface="Montserrat" panose="020B0604020202020204" charset="0"/>
              <a:cs typeface="Montserrat" panose="020B0604020202020204" charset="0"/>
            </a:endParaRPr>
          </a:p>
          <a:p>
            <a:pPr marL="342900" indent="-342900" algn="l">
              <a:buSzPct val="100000"/>
              <a:buChar char="•"/>
            </a:pPr>
            <a:r>
              <a:rPr lang="kk-KZ" sz="2000" dirty="0" smtClean="0">
                <a:solidFill>
                  <a:srgbClr val="67534F"/>
                </a:solidFill>
                <a:latin typeface="Montserrat" panose="020B0604020202020204" charset="0"/>
                <a:ea typeface="Montserrat" pitchFamily="34" charset="-122"/>
                <a:cs typeface="Montserrat" panose="020B0604020202020204" charset="0"/>
              </a:rPr>
              <a:t>Мозайка (сұрақ-жауап)</a:t>
            </a:r>
          </a:p>
          <a:p>
            <a:pPr marL="342900" indent="-342900" algn="l">
              <a:buSzPct val="100000"/>
              <a:buChar char="•"/>
            </a:pPr>
            <a:r>
              <a:rPr lang="kk-KZ" sz="2000" dirty="0" smtClean="0">
                <a:solidFill>
                  <a:srgbClr val="67534F"/>
                </a:solidFill>
                <a:latin typeface="Montserrat" panose="020B0604020202020204" charset="0"/>
                <a:cs typeface="Montserrat" panose="020B0604020202020204" charset="0"/>
              </a:rPr>
              <a:t>ЖИ видеоролигі «Көктөбе туралы»</a:t>
            </a:r>
          </a:p>
          <a:p>
            <a:pPr marL="342900" indent="-342900" algn="l">
              <a:buSzPct val="100000"/>
              <a:buChar char="•"/>
            </a:pPr>
            <a:r>
              <a:rPr lang="kk-KZ" sz="2000" dirty="0" smtClean="0">
                <a:solidFill>
                  <a:srgbClr val="67534F"/>
                </a:solidFill>
                <a:latin typeface="Montserrat" panose="020B0604020202020204" charset="0"/>
                <a:cs typeface="Montserrat" panose="020B0604020202020204" charset="0"/>
              </a:rPr>
              <a:t>Топқа бөлу (аспалы жол суреттери бойынша)</a:t>
            </a:r>
          </a:p>
          <a:p>
            <a:pPr marL="342900" indent="-342900" algn="l">
              <a:buSzPct val="100000"/>
              <a:buChar char="•"/>
            </a:pPr>
            <a:r>
              <a:rPr lang="en-US" sz="2000" dirty="0" smtClean="0">
                <a:solidFill>
                  <a:srgbClr val="67534F"/>
                </a:solidFill>
                <a:latin typeface="Montserrat" panose="020B0604020202020204" charset="0"/>
                <a:cs typeface="Montserrat" panose="020B0604020202020204" charset="0"/>
              </a:rPr>
              <a:t>Word </a:t>
            </a:r>
            <a:r>
              <a:rPr lang="en-US" sz="2000" dirty="0" err="1" smtClean="0">
                <a:solidFill>
                  <a:srgbClr val="67534F"/>
                </a:solidFill>
                <a:latin typeface="Montserrat" panose="020B0604020202020204" charset="0"/>
                <a:cs typeface="Montserrat" panose="020B0604020202020204" charset="0"/>
              </a:rPr>
              <a:t>Woll</a:t>
            </a:r>
            <a:r>
              <a:rPr lang="en-US" sz="2000" dirty="0" smtClean="0">
                <a:solidFill>
                  <a:srgbClr val="67534F"/>
                </a:solidFill>
                <a:latin typeface="Montserrat" panose="020B0604020202020204" charset="0"/>
                <a:cs typeface="Montserrat" panose="020B0604020202020204" charset="0"/>
              </a:rPr>
              <a:t> </a:t>
            </a:r>
            <a:r>
              <a:rPr lang="kk-KZ" sz="2000" dirty="0" smtClean="0">
                <a:solidFill>
                  <a:srgbClr val="67534F"/>
                </a:solidFill>
                <a:latin typeface="Montserrat" panose="020B0604020202020204" charset="0"/>
                <a:cs typeface="Montserrat" panose="020B0604020202020204" charset="0"/>
              </a:rPr>
              <a:t>платформасы</a:t>
            </a:r>
          </a:p>
          <a:p>
            <a:pPr marL="342900" indent="-342900" algn="l">
              <a:buSzPct val="100000"/>
              <a:buChar char="•"/>
            </a:pPr>
            <a:r>
              <a:rPr lang="en-US" sz="2000" dirty="0" err="1" smtClean="0">
                <a:solidFill>
                  <a:srgbClr val="67534F"/>
                </a:solidFill>
                <a:latin typeface="Montserrat" panose="020B0604020202020204" charset="0"/>
                <a:cs typeface="Montserrat" panose="020B0604020202020204" charset="0"/>
              </a:rPr>
              <a:t>Lumio</a:t>
            </a:r>
            <a:r>
              <a:rPr lang="en-US" sz="2000" dirty="0" smtClean="0">
                <a:solidFill>
                  <a:srgbClr val="67534F"/>
                </a:solidFill>
                <a:latin typeface="Montserrat" panose="020B0604020202020204" charset="0"/>
                <a:cs typeface="Montserrat" panose="020B0604020202020204" charset="0"/>
              </a:rPr>
              <a:t> </a:t>
            </a:r>
            <a:r>
              <a:rPr lang="kk-KZ" sz="2000" dirty="0" smtClean="0">
                <a:solidFill>
                  <a:srgbClr val="67534F"/>
                </a:solidFill>
                <a:latin typeface="Montserrat" panose="020B0604020202020204" charset="0"/>
                <a:cs typeface="Montserrat" panose="020B0604020202020204" charset="0"/>
              </a:rPr>
              <a:t>платформасы</a:t>
            </a:r>
          </a:p>
          <a:p>
            <a:pPr algn="l">
              <a:lnSpc>
                <a:spcPts val="1650"/>
              </a:lnSpc>
              <a:buSzPct val="100000"/>
            </a:pP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961" y="1968316"/>
            <a:ext cx="3651250" cy="5114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201" y="1968316"/>
            <a:ext cx="3408363" cy="5114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354" y="5977605"/>
            <a:ext cx="787179" cy="55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431" y="1251396"/>
            <a:ext cx="10431962" cy="361260"/>
          </a:xfrm>
          <a:prstGeom prst="rect">
            <a:avLst/>
          </a:prstGeom>
        </p:spPr>
      </p:pic>
      <p:sp>
        <p:nvSpPr>
          <p:cNvPr id="4" name="Text 2"/>
          <p:cNvSpPr/>
          <p:nvPr/>
        </p:nvSpPr>
        <p:spPr>
          <a:xfrm>
            <a:off x="1177170" y="1105564"/>
            <a:ext cx="12493109" cy="13532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kk-KZ" sz="405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-52"/>
                <a:ea typeface="Marcellus" pitchFamily="34" charset="-122"/>
                <a:cs typeface="Marcellus" pitchFamily="34" charset="-120"/>
              </a:rPr>
              <a:t>Тақырыбы</a:t>
            </a:r>
            <a:r>
              <a:rPr lang="en-US" sz="405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-52"/>
                <a:ea typeface="Marcellus" pitchFamily="34" charset="-122"/>
                <a:cs typeface="Marcellus" pitchFamily="34" charset="-120"/>
              </a:rPr>
              <a:t>: «</a:t>
            </a:r>
            <a:r>
              <a:rPr lang="kk-KZ" sz="405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-52"/>
                <a:ea typeface="Marcellus" pitchFamily="34" charset="-122"/>
                <a:cs typeface="Marcellus" pitchFamily="34" charset="-120"/>
              </a:rPr>
              <a:t>Көктөбеге </a:t>
            </a:r>
            <a:r>
              <a:rPr lang="kk-KZ" sz="405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-52"/>
                <a:ea typeface="Marcellus" pitchFamily="34" charset="-122"/>
                <a:cs typeface="Marcellus" pitchFamily="34" charset="-120"/>
              </a:rPr>
              <a:t>шығамыз</a:t>
            </a:r>
            <a:r>
              <a:rPr lang="ru-RU" sz="405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-52"/>
                <a:ea typeface="Marcellus" pitchFamily="34" charset="-122"/>
                <a:cs typeface="Marcellus" pitchFamily="34" charset="-120"/>
              </a:rPr>
              <a:t>»</a:t>
            </a:r>
            <a:endParaRPr lang="en-US" sz="4050" dirty="0">
              <a:solidFill>
                <a:schemeClr val="accent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ontserrat" panose="020B060402020202020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0"/>
          <p:cNvSpPr/>
          <p:nvPr/>
        </p:nvSpPr>
        <p:spPr>
          <a:xfrm>
            <a:off x="929878" y="1942024"/>
            <a:ext cx="7415336" cy="371832"/>
          </a:xfrm>
          <a:prstGeom prst="roundRect">
            <a:avLst>
              <a:gd name="adj" fmla="val 20497"/>
            </a:avLst>
          </a:prstGeom>
          <a:solidFill>
            <a:srgbClr val="FFE0CC"/>
          </a:solidFill>
          <a:ln/>
        </p:spPr>
      </p:sp>
      <p:sp>
        <p:nvSpPr>
          <p:cNvPr id="2" name="Shape 0"/>
          <p:cNvSpPr/>
          <p:nvPr/>
        </p:nvSpPr>
        <p:spPr>
          <a:xfrm>
            <a:off x="793790" y="1267658"/>
            <a:ext cx="4408831" cy="371832"/>
          </a:xfrm>
          <a:prstGeom prst="roundRect">
            <a:avLst>
              <a:gd name="adj" fmla="val 20497"/>
            </a:avLst>
          </a:prstGeom>
          <a:solidFill>
            <a:srgbClr val="FFE0CC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1146875"/>
            <a:ext cx="4060270" cy="424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endParaRPr lang="kk-KZ" sz="2800" dirty="0" smtClean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1850"/>
              </a:lnSpc>
              <a:buNone/>
            </a:pPr>
            <a:r>
              <a:rPr lang="kk-KZ" sz="2800" dirty="0" smtClean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Мен не істей аламын?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929878" y="1738544"/>
            <a:ext cx="8589049" cy="508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endParaRPr lang="kk-KZ" sz="4000" dirty="0" smtClean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300"/>
              </a:lnSpc>
              <a:buNone/>
            </a:pPr>
            <a:r>
              <a:rPr lang="kk-KZ" sz="4000" dirty="0" smtClean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Адам ретінде шынайы болу</a:t>
            </a:r>
            <a:endParaRPr lang="en-US" sz="4000" dirty="0"/>
          </a:p>
        </p:txBody>
      </p:sp>
      <p:sp>
        <p:nvSpPr>
          <p:cNvPr id="6" name="Shape 4"/>
          <p:cNvSpPr/>
          <p:nvPr/>
        </p:nvSpPr>
        <p:spPr>
          <a:xfrm>
            <a:off x="186070" y="2670073"/>
            <a:ext cx="4196358" cy="3493889"/>
          </a:xfrm>
          <a:prstGeom prst="roundRect">
            <a:avLst>
              <a:gd name="adj" fmla="val 2727"/>
            </a:avLst>
          </a:prstGeom>
          <a:solidFill>
            <a:srgbClr val="FFFFF4">
              <a:alpha val="95000"/>
            </a:srgbClr>
          </a:solidFill>
          <a:ln w="30480">
            <a:solidFill>
              <a:srgbClr val="FFE0CC"/>
            </a:solidFill>
            <a:prstDash val="solid"/>
          </a:ln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1" y="2554316"/>
            <a:ext cx="272177" cy="272177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4999" y="5987245"/>
            <a:ext cx="272177" cy="27217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75851" y="3030566"/>
            <a:ext cx="3455075" cy="7369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kk-KZ" sz="1750" dirty="0" smtClean="0">
                <a:solidFill>
                  <a:srgbClr val="67534F"/>
                </a:solidFill>
                <a:latin typeface="Montserrat" pitchFamily="34" charset="0"/>
              </a:rPr>
              <a:t>Мұғалім ретінде;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575851" y="3608890"/>
            <a:ext cx="3455075" cy="2152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300"/>
              </a:lnSpc>
            </a:pPr>
            <a:r>
              <a:rPr lang="kk-KZ" sz="2550" dirty="0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ea typeface="Marcellus" pitchFamily="34" charset="-122"/>
                <a:cs typeface="Montserrat" panose="020B0604020202020204" charset="0"/>
              </a:rPr>
              <a:t>– </a:t>
            </a:r>
            <a:r>
              <a:rPr lang="kk-KZ" sz="2550" dirty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ea typeface="Marcellus" pitchFamily="34" charset="-122"/>
                <a:cs typeface="Montserrat" panose="020B0604020202020204" charset="0"/>
              </a:rPr>
              <a:t>жылы </a:t>
            </a:r>
            <a:r>
              <a:rPr lang="kk-KZ" sz="2550" dirty="0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ea typeface="Marcellus" pitchFamily="34" charset="-122"/>
                <a:cs typeface="Montserrat" panose="020B0604020202020204" charset="0"/>
              </a:rPr>
              <a:t>сөз, мейірім</a:t>
            </a:r>
            <a:endParaRPr lang="kk-KZ" sz="2550" dirty="0" smtClean="0">
              <a:solidFill>
                <a:srgbClr val="67534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ontserrat" panose="020B0604020202020204" charset="0"/>
              <a:cs typeface="Montserrat" panose="020B0604020202020204" charset="0"/>
            </a:endParaRPr>
          </a:p>
          <a:p>
            <a:pPr marL="0" indent="0" algn="l">
              <a:lnSpc>
                <a:spcPts val="3300"/>
              </a:lnSpc>
              <a:buNone/>
            </a:pPr>
            <a:r>
              <a:rPr lang="kk-KZ" sz="2550" dirty="0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ea typeface="Marcellus" pitchFamily="34" charset="-122"/>
                <a:cs typeface="Montserrat" panose="020B0604020202020204" charset="0"/>
              </a:rPr>
              <a:t>– қызығушылық ояту– көмектесу</a:t>
            </a:r>
          </a:p>
          <a:p>
            <a:pPr lvl="0">
              <a:lnSpc>
                <a:spcPts val="3300"/>
              </a:lnSpc>
            </a:pPr>
            <a:r>
              <a:rPr lang="kk-KZ" sz="2550" dirty="0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ea typeface="Marcellus" pitchFamily="34" charset="-122"/>
                <a:cs typeface="Montserrat" panose="020B0604020202020204" charset="0"/>
              </a:rPr>
              <a:t>– қолдау</a:t>
            </a:r>
          </a:p>
          <a:p>
            <a:pPr lvl="0">
              <a:lnSpc>
                <a:spcPts val="3300"/>
              </a:lnSpc>
            </a:pPr>
            <a:r>
              <a:rPr lang="kk-KZ" sz="2550" dirty="0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ea typeface="Marcellus" pitchFamily="34" charset="-122"/>
                <a:cs typeface="Montserrat" panose="020B0604020202020204" charset="0"/>
              </a:rPr>
              <a:t>-</a:t>
            </a:r>
            <a:r>
              <a:rPr lang="kk-KZ" sz="2550" dirty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ea typeface="Marcellus" pitchFamily="34" charset="-122"/>
                <a:cs typeface="Montserrat" panose="020B0604020202020204" charset="0"/>
              </a:rPr>
              <a:t>– </a:t>
            </a:r>
            <a:r>
              <a:rPr lang="kk-KZ" sz="2550" dirty="0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ea typeface="Marcellus" pitchFamily="34" charset="-122"/>
                <a:cs typeface="Montserrat" panose="020B0604020202020204" charset="0"/>
              </a:rPr>
              <a:t>қазақ тілін түсіну</a:t>
            </a:r>
            <a:endParaRPr lang="kk-KZ" sz="2550" dirty="0">
              <a:solidFill>
                <a:srgbClr val="67534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ontserrat" panose="020B0604020202020204" charset="0"/>
              <a:ea typeface="Marcellus" pitchFamily="34" charset="-122"/>
              <a:cs typeface="Montserrat" panose="020B0604020202020204" charset="0"/>
            </a:endParaRPr>
          </a:p>
          <a:p>
            <a:pPr lvl="0">
              <a:lnSpc>
                <a:spcPts val="3300"/>
              </a:lnSpc>
            </a:pPr>
            <a:endParaRPr lang="kk-KZ" sz="2550" dirty="0">
              <a:solidFill>
                <a:srgbClr val="67534F"/>
              </a:solidFill>
              <a:latin typeface="Marcellus" pitchFamily="34" charset="0"/>
              <a:ea typeface="Marcellus" pitchFamily="34" charset="-122"/>
              <a:cs typeface="Marcellus" pitchFamily="34" charset="-120"/>
            </a:endParaRPr>
          </a:p>
          <a:p>
            <a:pPr lvl="0">
              <a:lnSpc>
                <a:spcPts val="3300"/>
              </a:lnSpc>
            </a:pPr>
            <a:endParaRPr lang="kk-KZ" sz="2550" dirty="0" smtClean="0">
              <a:solidFill>
                <a:srgbClr val="67534F"/>
              </a:solidFill>
              <a:latin typeface="Marcellus" pitchFamily="34" charset="0"/>
              <a:ea typeface="Marcellus" pitchFamily="34" charset="-122"/>
              <a:cs typeface="Marcellus" pitchFamily="34" charset="-120"/>
            </a:endParaRPr>
          </a:p>
          <a:p>
            <a:pPr lvl="0">
              <a:lnSpc>
                <a:spcPts val="3300"/>
              </a:lnSpc>
            </a:pPr>
            <a:endParaRPr lang="kk-KZ" sz="2550" dirty="0">
              <a:solidFill>
                <a:srgbClr val="67534F"/>
              </a:solidFill>
              <a:latin typeface="Marcellus" pitchFamily="34" charset="0"/>
              <a:ea typeface="Marcellus" pitchFamily="34" charset="-122"/>
              <a:cs typeface="Marcellus" pitchFamily="34" charset="-120"/>
            </a:endParaRPr>
          </a:p>
          <a:p>
            <a:pPr marL="0" indent="0" algn="l">
              <a:lnSpc>
                <a:spcPts val="3300"/>
              </a:lnSpc>
              <a:buNone/>
            </a:pPr>
            <a:endParaRPr lang="kk-KZ" sz="2550" dirty="0" smtClean="0">
              <a:solidFill>
                <a:srgbClr val="67534F"/>
              </a:solidFill>
              <a:latin typeface="Marcellus" pitchFamily="34" charset="0"/>
              <a:ea typeface="Marcellus" pitchFamily="34" charset="-122"/>
              <a:cs typeface="Marcellus" pitchFamily="34" charset="-120"/>
            </a:endParaRPr>
          </a:p>
        </p:txBody>
      </p:sp>
      <p:sp>
        <p:nvSpPr>
          <p:cNvPr id="16" name="Shape 10"/>
          <p:cNvSpPr/>
          <p:nvPr/>
        </p:nvSpPr>
        <p:spPr>
          <a:xfrm>
            <a:off x="10154721" y="248799"/>
            <a:ext cx="4196358" cy="3493889"/>
          </a:xfrm>
          <a:prstGeom prst="roundRect">
            <a:avLst>
              <a:gd name="adj" fmla="val 2727"/>
            </a:avLst>
          </a:prstGeom>
          <a:solidFill>
            <a:srgbClr val="FFFFF4">
              <a:alpha val="95000"/>
            </a:srgbClr>
          </a:solidFill>
          <a:ln w="30480">
            <a:solidFill>
              <a:srgbClr val="FFE0CC"/>
            </a:solidFill>
            <a:prstDash val="solid"/>
          </a:ln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389" y="248799"/>
            <a:ext cx="272177" cy="272177"/>
          </a:xfrm>
          <a:prstGeom prst="rect">
            <a:avLst/>
          </a:prstGeom>
        </p:spPr>
      </p:pic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6221" y="3470511"/>
            <a:ext cx="272177" cy="272177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10487025" y="568552"/>
            <a:ext cx="3455075" cy="578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kk-KZ" sz="1750" dirty="0" smtClean="0">
                <a:solidFill>
                  <a:srgbClr val="67534F"/>
                </a:solidFill>
                <a:latin typeface="Montserrat" pitchFamily="34" charset="0"/>
              </a:rPr>
              <a:t>Магистр, әріптес ретінде;</a:t>
            </a:r>
            <a:endParaRPr lang="en-US" sz="1750" dirty="0"/>
          </a:p>
        </p:txBody>
      </p:sp>
      <p:sp>
        <p:nvSpPr>
          <p:cNvPr id="20" name="Text 12"/>
          <p:cNvSpPr/>
          <p:nvPr/>
        </p:nvSpPr>
        <p:spPr>
          <a:xfrm>
            <a:off x="10442496" y="1146875"/>
            <a:ext cx="3863221" cy="25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dirty="0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ea typeface="Marcellus" pitchFamily="34" charset="-122"/>
                <a:cs typeface="Montserrat" panose="020B0604020202020204" charset="0"/>
              </a:rPr>
              <a:t>—</a:t>
            </a:r>
            <a:r>
              <a:rPr lang="ru-RU" sz="2400" dirty="0" err="1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Қолдау</a:t>
            </a:r>
            <a:r>
              <a:rPr lang="ru-RU" sz="2400" dirty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 </a:t>
            </a:r>
            <a:r>
              <a:rPr lang="ru-RU" sz="2400" dirty="0" err="1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көрсету</a:t>
            </a:r>
            <a:endParaRPr lang="ru-RU" sz="2400" dirty="0">
              <a:solidFill>
                <a:srgbClr val="67534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ontserrat" panose="020B0604020202020204" charset="0"/>
              <a:cs typeface="Montserrat" panose="020B0604020202020204" charset="0"/>
            </a:endParaRPr>
          </a:p>
          <a:p>
            <a:r>
              <a:rPr lang="ru-RU" sz="2400" dirty="0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 – </a:t>
            </a:r>
            <a:r>
              <a:rPr lang="ru-RU" sz="2400" dirty="0" err="1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бірлікке</a:t>
            </a:r>
            <a:r>
              <a:rPr lang="ru-RU" sz="2400" dirty="0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 </a:t>
            </a:r>
            <a:r>
              <a:rPr lang="ru-RU" sz="2400" dirty="0" err="1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ұмтылу</a:t>
            </a:r>
            <a:endParaRPr lang="ru-RU" sz="2400" dirty="0">
              <a:solidFill>
                <a:srgbClr val="67534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ontserrat" panose="020B0604020202020204" charset="0"/>
              <a:cs typeface="Montserrat" panose="020B0604020202020204" charset="0"/>
            </a:endParaRPr>
          </a:p>
          <a:p>
            <a:r>
              <a:rPr lang="ru-RU" sz="2400" dirty="0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– </a:t>
            </a:r>
            <a:r>
              <a:rPr lang="ru-RU" sz="2400" dirty="0" err="1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Біреудің</a:t>
            </a:r>
            <a:r>
              <a:rPr lang="ru-RU" sz="2400" dirty="0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 </a:t>
            </a:r>
            <a:r>
              <a:rPr lang="ru-RU" sz="2400" dirty="0" err="1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жетістігіне</a:t>
            </a:r>
            <a:r>
              <a:rPr lang="ru-RU" sz="2400" dirty="0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 </a:t>
            </a:r>
          </a:p>
          <a:p>
            <a:r>
              <a:rPr lang="ru-RU" sz="2400" dirty="0" err="1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шын</a:t>
            </a:r>
            <a:r>
              <a:rPr lang="ru-RU" sz="2400" dirty="0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 </a:t>
            </a:r>
            <a:r>
              <a:rPr lang="ru-RU" sz="2400" dirty="0" err="1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қуана</a:t>
            </a:r>
            <a:r>
              <a:rPr lang="ru-RU" sz="2400" dirty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 </a:t>
            </a:r>
            <a:r>
              <a:rPr lang="ru-RU" sz="2400" dirty="0" err="1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білу</a:t>
            </a:r>
            <a:endParaRPr lang="ru-RU" sz="2400" dirty="0">
              <a:solidFill>
                <a:srgbClr val="67534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ontserrat" panose="020B0604020202020204" charset="0"/>
              <a:cs typeface="Montserrat" panose="020B0604020202020204" charset="0"/>
            </a:endParaRPr>
          </a:p>
          <a:p>
            <a:r>
              <a:rPr lang="ru-RU" sz="2400" dirty="0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– </a:t>
            </a:r>
            <a:r>
              <a:rPr lang="ru-RU" sz="2400" dirty="0" err="1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Артық</a:t>
            </a:r>
            <a:r>
              <a:rPr lang="ru-RU" sz="2400" dirty="0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 </a:t>
            </a:r>
            <a:r>
              <a:rPr lang="ru-RU" sz="2400" dirty="0" err="1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сөзден</a:t>
            </a:r>
            <a:r>
              <a:rPr lang="ru-RU" sz="2400" dirty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 </a:t>
            </a:r>
            <a:r>
              <a:rPr lang="ru-RU" sz="2400" dirty="0" err="1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аулақ</a:t>
            </a:r>
            <a:r>
              <a:rPr lang="ru-RU" sz="2400" dirty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 </a:t>
            </a:r>
            <a:endParaRPr lang="ru-RU" sz="2400" dirty="0" smtClean="0">
              <a:solidFill>
                <a:srgbClr val="67534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ontserrat" panose="020B0604020202020204" charset="0"/>
              <a:cs typeface="Montserrat" panose="020B0604020202020204" charset="0"/>
            </a:endParaRPr>
          </a:p>
          <a:p>
            <a:r>
              <a:rPr lang="ru-RU" sz="2400" dirty="0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болу</a:t>
            </a:r>
            <a:endParaRPr lang="kk-KZ" sz="2550" dirty="0">
              <a:solidFill>
                <a:srgbClr val="67534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ontserrat" panose="020B0604020202020204" charset="0"/>
              <a:ea typeface="Marcellus" pitchFamily="34" charset="-122"/>
              <a:cs typeface="Montserrat" panose="020B0604020202020204" charset="0"/>
            </a:endParaRPr>
          </a:p>
          <a:p>
            <a:pPr lvl="0"/>
            <a:r>
              <a:rPr lang="ru-RU" sz="2400" dirty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– </a:t>
            </a:r>
            <a:r>
              <a:rPr lang="kk-KZ" sz="2400" dirty="0" smtClean="0">
                <a:solidFill>
                  <a:srgbClr val="67534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cs typeface="Montserrat" panose="020B0604020202020204" charset="0"/>
              </a:rPr>
              <a:t>сыйлау</a:t>
            </a:r>
            <a:endParaRPr lang="kk-KZ" sz="2550" dirty="0">
              <a:solidFill>
                <a:srgbClr val="67534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ontserrat" panose="020B0604020202020204" charset="0"/>
              <a:ea typeface="Marcellus" pitchFamily="34" charset="-122"/>
              <a:cs typeface="Montserrat" panose="020B0604020202020204" charset="0"/>
            </a:endParaRPr>
          </a:p>
          <a:p>
            <a:pPr marL="0" indent="0" algn="l">
              <a:lnSpc>
                <a:spcPts val="3300"/>
              </a:lnSpc>
              <a:buNone/>
            </a:pPr>
            <a:endParaRPr lang="en-US" sz="2550" dirty="0"/>
          </a:p>
        </p:txBody>
      </p:sp>
      <p:sp>
        <p:nvSpPr>
          <p:cNvPr id="21" name="Shape 4"/>
          <p:cNvSpPr/>
          <p:nvPr/>
        </p:nvSpPr>
        <p:spPr>
          <a:xfrm>
            <a:off x="4772209" y="3968123"/>
            <a:ext cx="4196358" cy="3493889"/>
          </a:xfrm>
          <a:prstGeom prst="roundRect">
            <a:avLst>
              <a:gd name="adj" fmla="val 2727"/>
            </a:avLst>
          </a:prstGeom>
          <a:solidFill>
            <a:srgbClr val="FFFFF4">
              <a:alpha val="95000"/>
            </a:srgbClr>
          </a:solidFill>
          <a:ln w="30480">
            <a:solidFill>
              <a:srgbClr val="FFE0CC"/>
            </a:solidFill>
            <a:prstDash val="solid"/>
          </a:ln>
        </p:spPr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6957" y="4035153"/>
            <a:ext cx="3980161" cy="3333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239" y="3902086"/>
            <a:ext cx="272177" cy="272177"/>
          </a:xfrm>
          <a:prstGeom prst="rect">
            <a:avLst/>
          </a:prstGeom>
        </p:spPr>
      </p:pic>
      <p:pic>
        <p:nvPicPr>
          <p:cNvPr id="24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3049" y="7189835"/>
            <a:ext cx="272177" cy="2721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3231" y="4547493"/>
            <a:ext cx="4219575" cy="35242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4679" y="4645039"/>
            <a:ext cx="3996678" cy="3329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13732" y="7884858"/>
            <a:ext cx="266700" cy="27622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8496" y="4555699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285</Words>
  <Application>Microsoft Office PowerPoint</Application>
  <PresentationFormat>Произвольный</PresentationFormat>
  <Paragraphs>66</Paragraphs>
  <Slides>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Calibri</vt:lpstr>
      <vt:lpstr>Times New Roman</vt:lpstr>
      <vt:lpstr>Marcellus</vt:lpstr>
      <vt:lpstr>Arial</vt:lpstr>
      <vt:lpstr>Montserrat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Nurbol Karamadinov</cp:lastModifiedBy>
  <cp:revision>19</cp:revision>
  <dcterms:created xsi:type="dcterms:W3CDTF">2026-02-15T18:13:19Z</dcterms:created>
  <dcterms:modified xsi:type="dcterms:W3CDTF">2026-02-16T07:53:55Z</dcterms:modified>
</cp:coreProperties>
</file>