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Roboto" panose="02000000000000000000" pitchFamily="2" charset="0"/>
      <p:regular r:id="rId6"/>
    </p:embeddedFont>
    <p:embeddedFont>
      <p:font typeface="Roboto Bold" panose="020B0604020202020204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6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890898"/>
            <a:ext cx="18288000" cy="6792204"/>
            <a:chOff x="0" y="0"/>
            <a:chExt cx="6186311" cy="22976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97610"/>
            </a:xfrm>
            <a:custGeom>
              <a:avLst/>
              <a:gdLst/>
              <a:ahLst/>
              <a:cxnLst/>
              <a:rect l="l" t="t" r="r" b="b"/>
              <a:pathLst>
                <a:path w="6186311" h="2297610">
                  <a:moveTo>
                    <a:pt x="6061851" y="2297610"/>
                  </a:moveTo>
                  <a:lnTo>
                    <a:pt x="124460" y="2297610"/>
                  </a:lnTo>
                  <a:cubicBezTo>
                    <a:pt x="55880" y="2297610"/>
                    <a:pt x="0" y="2241730"/>
                    <a:pt x="0" y="21731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2173150"/>
                  </a:lnTo>
                  <a:cubicBezTo>
                    <a:pt x="6186311" y="2241730"/>
                    <a:pt x="6130431" y="2297610"/>
                    <a:pt x="6061851" y="2297610"/>
                  </a:cubicBezTo>
                  <a:close/>
                </a:path>
              </a:pathLst>
            </a:custGeom>
            <a:solidFill>
              <a:srgbClr val="7BA3DF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738377"/>
            <a:ext cx="5486400" cy="6152521"/>
            <a:chOff x="0" y="0"/>
            <a:chExt cx="6350000" cy="7120973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6350000" cy="7120973"/>
            </a:xfrm>
            <a:custGeom>
              <a:avLst/>
              <a:gdLst/>
              <a:ahLst/>
              <a:cxnLst/>
              <a:rect l="l" t="t" r="r" b="b"/>
              <a:pathLst>
                <a:path w="6350000" h="7120973">
                  <a:moveTo>
                    <a:pt x="6350000" y="6760177"/>
                  </a:moveTo>
                  <a:lnTo>
                    <a:pt x="6350000" y="360796"/>
                  </a:lnTo>
                  <a:cubicBezTo>
                    <a:pt x="6350000" y="161409"/>
                    <a:pt x="6134100" y="0"/>
                    <a:pt x="5867400" y="0"/>
                  </a:cubicBezTo>
                  <a:lnTo>
                    <a:pt x="482600" y="0"/>
                  </a:lnTo>
                  <a:cubicBezTo>
                    <a:pt x="215900" y="0"/>
                    <a:pt x="0" y="162358"/>
                    <a:pt x="0" y="360796"/>
                  </a:cubicBezTo>
                  <a:lnTo>
                    <a:pt x="0" y="6760177"/>
                  </a:lnTo>
                  <a:cubicBezTo>
                    <a:pt x="0" y="6959564"/>
                    <a:pt x="215900" y="7120973"/>
                    <a:pt x="482600" y="7120973"/>
                  </a:cubicBezTo>
                  <a:lnTo>
                    <a:pt x="5867400" y="7120973"/>
                  </a:lnTo>
                  <a:cubicBezTo>
                    <a:pt x="6132830" y="7120973"/>
                    <a:pt x="6350000" y="6959564"/>
                    <a:pt x="6350000" y="6760177"/>
                  </a:cubicBezTo>
                  <a:close/>
                </a:path>
              </a:pathLst>
            </a:custGeom>
            <a:blipFill>
              <a:blip r:embed="rId2"/>
              <a:stretch>
                <a:fillRect t="-9137" b="-9137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850619" y="738377"/>
            <a:ext cx="817361" cy="822954"/>
            <a:chOff x="0" y="0"/>
            <a:chExt cx="1089815" cy="1097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9815" cy="1097272"/>
            </a:xfrm>
            <a:custGeom>
              <a:avLst/>
              <a:gdLst/>
              <a:ahLst/>
              <a:cxnLst/>
              <a:rect l="l" t="t" r="r" b="b"/>
              <a:pathLst>
                <a:path w="1089815" h="1097272">
                  <a:moveTo>
                    <a:pt x="0" y="0"/>
                  </a:moveTo>
                  <a:lnTo>
                    <a:pt x="1089815" y="0"/>
                  </a:lnTo>
                  <a:lnTo>
                    <a:pt x="1089815" y="1097272"/>
                  </a:lnTo>
                  <a:lnTo>
                    <a:pt x="0" y="1097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05" r="-405"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18035" y="320354"/>
              <a:ext cx="729946" cy="455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r>
                <a:rPr lang="en-US" sz="2100" spc="-63">
                  <a:solidFill>
                    <a:srgbClr val="7BA3DF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85241" y="2668148"/>
            <a:ext cx="9165378" cy="422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00"/>
              </a:lnSpc>
            </a:pPr>
            <a:r>
              <a:rPr lang="en-US" sz="10000" b="1">
                <a:solidFill>
                  <a:srgbClr val="7BA3DF"/>
                </a:solidFill>
                <a:latin typeface="Roboto Bold"/>
                <a:ea typeface="Roboto Bold"/>
                <a:cs typeface="Roboto Bold"/>
                <a:sym typeface="Roboto Bold"/>
              </a:rPr>
              <a:t>Куандыкова Ляйля Каблаевна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8006" y="6979635"/>
            <a:ext cx="6910420" cy="168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Год рождения: 28.10.1976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город Актобе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Хобдинский район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15100" y="7781957"/>
            <a:ext cx="7140169" cy="224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Образование: Гуманитарный колледж г. Актобе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АРУ им К.Жубанова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университет им. А.Мырзахмета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23577" y="6979635"/>
            <a:ext cx="7140169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Работа: СШ №16 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учитель начальных классов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00211" y="0"/>
            <a:ext cx="5385519" cy="10287000"/>
            <a:chOff x="0" y="0"/>
            <a:chExt cx="182176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1768" cy="3479800"/>
            </a:xfrm>
            <a:custGeom>
              <a:avLst/>
              <a:gdLst/>
              <a:ahLst/>
              <a:cxnLst/>
              <a:rect l="l" t="t" r="r" b="b"/>
              <a:pathLst>
                <a:path w="1821768" h="3479800">
                  <a:moveTo>
                    <a:pt x="1697308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7308" y="0"/>
                  </a:lnTo>
                  <a:cubicBezTo>
                    <a:pt x="1765888" y="0"/>
                    <a:pt x="1821768" y="55880"/>
                    <a:pt x="1821768" y="124460"/>
                  </a:cubicBezTo>
                  <a:lnTo>
                    <a:pt x="1821768" y="3355340"/>
                  </a:lnTo>
                  <a:cubicBezTo>
                    <a:pt x="1821768" y="3423920"/>
                    <a:pt x="1765888" y="3479800"/>
                    <a:pt x="1697308" y="3479800"/>
                  </a:cubicBezTo>
                  <a:close/>
                </a:path>
              </a:pathLst>
            </a:custGeom>
            <a:solidFill>
              <a:srgbClr val="7BA3DF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866454" y="1028700"/>
            <a:ext cx="5467515" cy="8201272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8312" r="-8312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738377"/>
            <a:ext cx="817361" cy="816339"/>
          </a:xfrm>
          <a:custGeom>
            <a:avLst/>
            <a:gdLst/>
            <a:ahLst/>
            <a:cxnLst/>
            <a:rect l="l" t="t" r="r" b="b"/>
            <a:pathLst>
              <a:path w="817361" h="816339">
                <a:moveTo>
                  <a:pt x="0" y="0"/>
                </a:moveTo>
                <a:lnTo>
                  <a:pt x="817361" y="0"/>
                </a:lnTo>
                <a:lnTo>
                  <a:pt x="817361" y="816339"/>
                </a:lnTo>
                <a:lnTo>
                  <a:pt x="0" y="816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7" name="TextBox 7"/>
          <p:cNvSpPr txBox="1"/>
          <p:nvPr/>
        </p:nvSpPr>
        <p:spPr>
          <a:xfrm>
            <a:off x="1163651" y="961973"/>
            <a:ext cx="547459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0"/>
              </a:lnSpc>
            </a:pPr>
            <a:r>
              <a:rPr lang="en-US" sz="2100" spc="-63">
                <a:solidFill>
                  <a:srgbClr val="7BA3D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6061" y="1262963"/>
            <a:ext cx="7706619" cy="830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      Давайте на мгновение задумаемся: зачем мы выбрали путь магистратуры? Только ради учёной степени? Нет. Мы хотели изменить качество образования. Мы хотели изменить себя. Мы стремились углубить своё мышление.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      Для меня магистерская позиция — это дух непрерывного поиска. Современный учитель не может быть таким же, как вчера. Сегодня общество требует от нас не просто проводить уроки, а уметь анализировать, исследовать, обосновывать. Каждый урок для меня — маленькая лаборатория. Каждый ученик — целый мир. А каждая трудность — начало новой возможности.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       Магистерская позиция — это смелость. Смелость делать шаг к новому. Смелость не бояться ошибок. Смелость анализировать свой опыт и задавать себе вопрос: «Как я могу сделать это ещё лучше?»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441939" y="1028700"/>
            <a:ext cx="817361" cy="819144"/>
            <a:chOff x="0" y="0"/>
            <a:chExt cx="1089815" cy="10921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9815" cy="1092192"/>
            </a:xfrm>
            <a:custGeom>
              <a:avLst/>
              <a:gdLst/>
              <a:ahLst/>
              <a:cxnLst/>
              <a:rect l="l" t="t" r="r" b="b"/>
              <a:pathLst>
                <a:path w="1089815" h="1092192">
                  <a:moveTo>
                    <a:pt x="0" y="0"/>
                  </a:moveTo>
                  <a:lnTo>
                    <a:pt x="1089815" y="0"/>
                  </a:lnTo>
                  <a:lnTo>
                    <a:pt x="1089815" y="1092192"/>
                  </a:lnTo>
                  <a:lnTo>
                    <a:pt x="0" y="10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1" r="-171"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r>
                <a:rPr lang="en-US" sz="2100" spc="-63">
                  <a:solidFill>
                    <a:srgbClr val="7BA3D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</a:p>
          </p:txBody>
        </p:sp>
      </p:grpSp>
      <p:pic>
        <p:nvPicPr>
          <p:cNvPr id="14" name="Видео 13">
            <a:hlinkClick r:id="" action="ppaction://media"/>
            <a:extLst>
              <a:ext uri="{FF2B5EF4-FFF2-40B4-BE49-F238E27FC236}">
                <a16:creationId xmlns:a16="http://schemas.microsoft.com/office/drawing/2014/main" id="{D33157DB-541F-7EE5-8701-6B826E456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260110"/>
            <a:ext cx="14630400" cy="9766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41939" y="1028700"/>
            <a:ext cx="817361" cy="816339"/>
          </a:xfrm>
          <a:custGeom>
            <a:avLst/>
            <a:gdLst/>
            <a:ahLst/>
            <a:cxnLst/>
            <a:rect l="l" t="t" r="r" b="b"/>
            <a:pathLst>
              <a:path w="817361" h="816339">
                <a:moveTo>
                  <a:pt x="0" y="0"/>
                </a:moveTo>
                <a:lnTo>
                  <a:pt x="817361" y="0"/>
                </a:lnTo>
                <a:lnTo>
                  <a:pt x="817361" y="816339"/>
                </a:lnTo>
                <a:lnTo>
                  <a:pt x="0" y="81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999778"/>
            <a:chOff x="0" y="0"/>
            <a:chExt cx="6186311" cy="6764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676468"/>
            </a:xfrm>
            <a:custGeom>
              <a:avLst/>
              <a:gdLst/>
              <a:ahLst/>
              <a:cxnLst/>
              <a:rect l="l" t="t" r="r" b="b"/>
              <a:pathLst>
                <a:path w="6186311" h="676468">
                  <a:moveTo>
                    <a:pt x="6061851" y="676468"/>
                  </a:moveTo>
                  <a:lnTo>
                    <a:pt x="124460" y="676468"/>
                  </a:lnTo>
                  <a:cubicBezTo>
                    <a:pt x="55880" y="676468"/>
                    <a:pt x="0" y="620588"/>
                    <a:pt x="0" y="5520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2008"/>
                  </a:lnTo>
                  <a:cubicBezTo>
                    <a:pt x="6186311" y="620588"/>
                    <a:pt x="6130431" y="676468"/>
                    <a:pt x="6061851" y="676468"/>
                  </a:cubicBezTo>
                  <a:close/>
                </a:path>
              </a:pathLst>
            </a:custGeom>
            <a:solidFill>
              <a:srgbClr val="7BA3D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5" name="Freeform 5"/>
          <p:cNvSpPr/>
          <p:nvPr/>
        </p:nvSpPr>
        <p:spPr>
          <a:xfrm>
            <a:off x="451551" y="900424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6" name="Freeform 6"/>
          <p:cNvSpPr/>
          <p:nvPr/>
        </p:nvSpPr>
        <p:spPr>
          <a:xfrm>
            <a:off x="3630030" y="3506635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7" name="TextBox 7"/>
          <p:cNvSpPr txBox="1"/>
          <p:nvPr/>
        </p:nvSpPr>
        <p:spPr>
          <a:xfrm>
            <a:off x="10360457" y="2962943"/>
            <a:ext cx="6898843" cy="4294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4"/>
              </a:lnSpc>
            </a:pPr>
            <a:r>
              <a:rPr lang="en-US" sz="2446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Я люблю шить, потому что это приносит мне радость и вдохновение. Когда я работаю с тканью, я чувствую себя творцом, создающим что-то красивое своими руками. Каждый стежок для меня — это шаг к новой уникальной вещи. Шитьё помогает мне выразить свою фантазию, развивает терпение и аккуратность. Я горжусь тем, что могу создавать полезные и красивые вещи своими руками.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576890" y="1252296"/>
            <a:ext cx="54745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0"/>
              </a:lnSpc>
            </a:pPr>
            <a:r>
              <a:rPr lang="en-US" sz="2100" spc="-63">
                <a:solidFill>
                  <a:srgbClr val="7BA3DF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243</Words>
  <Application>Microsoft Office PowerPoint</Application>
  <PresentationFormat>Произвольный</PresentationFormat>
  <Paragraphs>17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Roboto Bold</vt:lpstr>
      <vt:lpstr>Arial</vt:lpstr>
      <vt:lpstr>Roboto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Куандыкова Ляйля Каблаевна</dc:title>
  <cp:lastModifiedBy>zhansaya abdigalieva</cp:lastModifiedBy>
  <cp:revision>2</cp:revision>
  <dcterms:created xsi:type="dcterms:W3CDTF">2006-08-16T00:00:00Z</dcterms:created>
  <dcterms:modified xsi:type="dcterms:W3CDTF">2026-02-16T03:01:55Z</dcterms:modified>
  <dc:identifier>DAHBbqbV3fY</dc:identifier>
</cp:coreProperties>
</file>