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7" r:id="rId12"/>
    <p:sldId id="266" r:id="rId13"/>
    <p:sldId id="269" r:id="rId14"/>
    <p:sldId id="265" r:id="rId15"/>
    <p:sldId id="268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101600" dist="38100" dir="5400000" sx="92000" sy="92000" algn="t" rotWithShape="0">
              <a:prstClr val="black">
                <a:alpha val="40000"/>
              </a:prstClr>
            </a:outerShdw>
          </a:effectLst>
        </p:spPr>
        <p:txBody>
          <a:bodyPr/>
          <a:p>
            <a:r>
              <a:rPr lang="en-US" altLang="ru-RU"/>
              <a:t>“Бейіндік сынып - кәсіби бағдарға бағыт”</a:t>
            </a:r>
            <a:endParaRPr lang="en-US" alt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altLang="ru-RU"/>
              <a:t>“№16 орта мектеп” КММ </a:t>
            </a:r>
            <a:endParaRPr lang="en-US" altLang="ru-RU"/>
          </a:p>
          <a:p>
            <a:endParaRPr lang="en-US" altLang="ru-RU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927975" y="57600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Кәсіби бағдар беруші: Изимов А.С</a:t>
            </a:r>
            <a:endParaRPr lang="en-US" alt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455" y="121920"/>
            <a:ext cx="10989945" cy="651510"/>
          </a:xfrm>
        </p:spPr>
        <p:txBody>
          <a:bodyPr/>
          <a:p>
            <a:r>
              <a:rPr lang="en-US" altLang="en-US" sz="2000"/>
              <a:t>4 желтоқсан күні </a:t>
            </a:r>
            <a:r>
              <a:rPr lang="en-US" altLang="ru-RU" sz="2000"/>
              <a:t>“</a:t>
            </a:r>
            <a:r>
              <a:rPr lang="en-US" altLang="en-US" sz="2000"/>
              <a:t>№</a:t>
            </a:r>
            <a:r>
              <a:rPr lang="en-US" altLang="ru-RU" sz="2000"/>
              <a:t>16 </a:t>
            </a:r>
            <a:r>
              <a:rPr lang="en-US" altLang="en-US" sz="2000"/>
              <a:t>орта</a:t>
            </a:r>
            <a:r>
              <a:rPr lang="en-US" altLang="ru-RU" sz="2000"/>
              <a:t> </a:t>
            </a:r>
            <a:r>
              <a:rPr lang="en-US" altLang="en-US" sz="2000"/>
              <a:t>мектебінің</a:t>
            </a:r>
            <a:r>
              <a:rPr lang="en-US" altLang="ru-RU" sz="2000"/>
              <a:t>” 11 </a:t>
            </a:r>
            <a:r>
              <a:rPr lang="en-US" altLang="en-US" sz="2000"/>
              <a:t>сынып</a:t>
            </a:r>
            <a:r>
              <a:rPr lang="en-US" altLang="ru-RU" sz="2000"/>
              <a:t> </a:t>
            </a:r>
            <a:r>
              <a:rPr lang="en-US" altLang="en-US" sz="2000"/>
              <a:t>оқушыларымен</a:t>
            </a:r>
            <a:r>
              <a:rPr lang="en-US" altLang="ru-RU" sz="2000"/>
              <a:t> “</a:t>
            </a:r>
            <a:r>
              <a:rPr lang="en-US" altLang="en-US" sz="2000"/>
              <a:t>Ұлттық</a:t>
            </a:r>
            <a:r>
              <a:rPr lang="en-US" altLang="ru-RU" sz="2000"/>
              <a:t> </a:t>
            </a:r>
            <a:r>
              <a:rPr lang="en-US" altLang="en-US" sz="2000"/>
              <a:t>ұлан</a:t>
            </a:r>
            <a:r>
              <a:rPr lang="en-US" altLang="ru-RU" sz="2000"/>
              <a:t> </a:t>
            </a:r>
            <a:r>
              <a:rPr lang="en-US" altLang="en-US" sz="2000"/>
              <a:t>академиясы</a:t>
            </a:r>
            <a:r>
              <a:rPr lang="en-US" altLang="ru-RU" sz="2000"/>
              <a:t>” </a:t>
            </a:r>
            <a:r>
              <a:rPr lang="en-US" altLang="en-US" sz="2000"/>
              <a:t>өкілдерінің</a:t>
            </a:r>
            <a:r>
              <a:rPr lang="en-US" altLang="ru-RU" sz="2000"/>
              <a:t> </a:t>
            </a:r>
            <a:r>
              <a:rPr lang="en-US" altLang="en-US" sz="2000"/>
              <a:t>кездесуі</a:t>
            </a:r>
            <a:r>
              <a:rPr lang="en-US" altLang="en-US" sz="2000"/>
              <a:t> өтті</a:t>
            </a:r>
            <a:endParaRPr lang="en-US" altLang="en-US" sz="2000"/>
          </a:p>
        </p:txBody>
      </p:sp>
      <p:pic>
        <p:nvPicPr>
          <p:cNvPr id="5" name="Picture 4" descr="WhatsApp Image 2025-12-10 at 10.26.54 (2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83860" y="1174750"/>
            <a:ext cx="3416935" cy="4953000"/>
          </a:xfrm>
          <a:prstGeom prst="rect">
            <a:avLst/>
          </a:prstGeom>
        </p:spPr>
      </p:pic>
      <p:pic>
        <p:nvPicPr>
          <p:cNvPr id="4" name="Picture 3" descr="WhatsApp Image 2025-12-10 at 10.26.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85" y="1174750"/>
            <a:ext cx="3584575" cy="4953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2400">
                <a:sym typeface="+mn-ea"/>
              </a:rPr>
              <a:t>2025 жылдың 24 желтоқсанынды </a:t>
            </a:r>
            <a:r>
              <a:rPr lang="en-US" altLang="en-US" sz="2400">
                <a:sym typeface="+mn-ea"/>
              </a:rPr>
              <a:t>«№</a:t>
            </a:r>
            <a:r>
              <a:rPr lang="en-US" altLang="ru-RU" sz="2400">
                <a:sym typeface="+mn-ea"/>
              </a:rPr>
              <a:t>16 </a:t>
            </a:r>
            <a:r>
              <a:rPr lang="en-US" altLang="en-US" sz="2400">
                <a:sym typeface="+mn-ea"/>
              </a:rPr>
              <a:t>орта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мектебінде»</a:t>
            </a:r>
            <a:r>
              <a:rPr lang="en-US" altLang="ru-RU" sz="2400">
                <a:sym typeface="+mn-ea"/>
              </a:rPr>
              <a:t> 9–11 </a:t>
            </a:r>
            <a:r>
              <a:rPr lang="en-US" altLang="en-US" sz="2400">
                <a:sym typeface="+mn-ea"/>
              </a:rPr>
              <a:t>сынып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оқушылары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арасында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«Мамандықтар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марафоны»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атты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конкурс</a:t>
            </a:r>
            <a:r>
              <a:rPr lang="en-US" altLang="ru-RU" sz="2400">
                <a:sym typeface="+mn-ea"/>
              </a:rPr>
              <a:t> </a:t>
            </a:r>
            <a:r>
              <a:rPr lang="en-US" altLang="en-US" sz="2400">
                <a:sym typeface="+mn-ea"/>
              </a:rPr>
              <a:t>өтті</a:t>
            </a:r>
            <a:r>
              <a:rPr lang="en-US" altLang="ru-RU" sz="2400">
                <a:sym typeface="+mn-ea"/>
              </a:rPr>
              <a:t>.</a:t>
            </a:r>
            <a:endParaRPr lang="ru-RU" altLang="en-US" sz="24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3785235"/>
          </a:xfrm>
        </p:spPr>
        <p:txBody>
          <a:bodyPr/>
          <a:p>
            <a:pPr marL="0" indent="0">
              <a:buNone/>
            </a:pPr>
            <a:r>
              <a:rPr lang="en-US" altLang="en-US" sz="2000"/>
              <a:t>Әр</a:t>
            </a:r>
            <a:r>
              <a:rPr lang="en-US" altLang="ru-RU" sz="2000"/>
              <a:t> </a:t>
            </a:r>
            <a:r>
              <a:rPr lang="en-US" altLang="en-US" sz="2000"/>
              <a:t>сыныптан</a:t>
            </a:r>
            <a:r>
              <a:rPr lang="en-US" altLang="ru-RU" sz="2000"/>
              <a:t> </a:t>
            </a:r>
            <a:r>
              <a:rPr lang="en-US" altLang="en-US" sz="2000"/>
              <a:t>бір</a:t>
            </a:r>
            <a:r>
              <a:rPr lang="en-US" altLang="ru-RU" sz="2000"/>
              <a:t> </a:t>
            </a:r>
            <a:r>
              <a:rPr lang="en-US" altLang="en-US" sz="2000"/>
              <a:t>өкіл</a:t>
            </a:r>
            <a:r>
              <a:rPr lang="en-US" altLang="ru-RU" sz="2000"/>
              <a:t> </a:t>
            </a:r>
            <a:r>
              <a:rPr lang="en-US" altLang="en-US" sz="2000"/>
              <a:t>қатысып</a:t>
            </a:r>
            <a:r>
              <a:rPr lang="en-US" altLang="ru-RU" sz="2000"/>
              <a:t>, </a:t>
            </a:r>
            <a:r>
              <a:rPr lang="en-US" altLang="en-US" sz="2000"/>
              <a:t>бейнеролик</a:t>
            </a:r>
            <a:r>
              <a:rPr lang="en-US" altLang="ru-RU" sz="2000"/>
              <a:t> </a:t>
            </a:r>
            <a:r>
              <a:rPr lang="en-US" altLang="en-US" sz="2000"/>
              <a:t>форматында</a:t>
            </a:r>
            <a:r>
              <a:rPr lang="en-US" altLang="ru-RU" sz="2000"/>
              <a:t> </a:t>
            </a:r>
            <a:r>
              <a:rPr lang="en-US" altLang="en-US" sz="2000"/>
              <a:t>таңдаған</a:t>
            </a:r>
            <a:r>
              <a:rPr lang="en-US" altLang="ru-RU" sz="2000"/>
              <a:t> </a:t>
            </a:r>
            <a:r>
              <a:rPr lang="en-US" altLang="en-US" sz="2000"/>
              <a:t>мамандығы</a:t>
            </a:r>
            <a:r>
              <a:rPr lang="en-US" altLang="ru-RU" sz="2000"/>
              <a:t> </a:t>
            </a:r>
            <a:r>
              <a:rPr lang="en-US" altLang="en-US" sz="2000"/>
              <a:t>туралы</a:t>
            </a:r>
            <a:r>
              <a:rPr lang="en-US" altLang="ru-RU" sz="2000"/>
              <a:t> </a:t>
            </a:r>
            <a:r>
              <a:rPr lang="en-US" altLang="en-US" sz="2000"/>
              <a:t>таныстырылым</a:t>
            </a:r>
            <a:r>
              <a:rPr lang="en-US" altLang="ru-RU" sz="2000"/>
              <a:t> </a:t>
            </a:r>
            <a:r>
              <a:rPr lang="en-US" altLang="en-US" sz="2000"/>
              <a:t>жаса</a:t>
            </a:r>
            <a:r>
              <a:rPr lang="en-US" altLang="en-US" sz="2000"/>
              <a:t>ды</a:t>
            </a:r>
            <a:endParaRPr lang="en-US" altLang="en-US" sz="2000"/>
          </a:p>
        </p:txBody>
      </p:sp>
      <p:pic>
        <p:nvPicPr>
          <p:cNvPr id="4" name="Изображение 3" descr="WhatsApp Image 2026-01-20 at 10.43.06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5570" y="1891665"/>
            <a:ext cx="3556000" cy="2644775"/>
          </a:xfrm>
          <a:prstGeom prst="rect">
            <a:avLst/>
          </a:prstGeom>
        </p:spPr>
      </p:pic>
      <p:pic>
        <p:nvPicPr>
          <p:cNvPr id="5" name="Изображение 4" descr="WhatsApp Image 2026-01-20 at 10.43.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835" y="1891665"/>
            <a:ext cx="3571240" cy="268859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939165" y="5104765"/>
            <a:ext cx="9745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Ұйымдастырушылар</a:t>
            </a:r>
            <a:r>
              <a:rPr lang="en-US" altLang="ru-RU"/>
              <a:t>:</a:t>
            </a:r>
            <a:r>
              <a:rPr lang="en-US" altLang="en-US"/>
              <a:t> </a:t>
            </a:r>
            <a:r>
              <a:rPr lang="en-US" altLang="en-US"/>
              <a:t>Дарынды</a:t>
            </a:r>
            <a:r>
              <a:rPr lang="en-US" altLang="ru-RU"/>
              <a:t> </a:t>
            </a:r>
            <a:r>
              <a:rPr lang="en-US" altLang="en-US"/>
              <a:t>балалармен</a:t>
            </a:r>
            <a:r>
              <a:rPr lang="en-US" altLang="ru-RU"/>
              <a:t> </a:t>
            </a:r>
            <a:r>
              <a:rPr lang="en-US" altLang="en-US"/>
              <a:t>жұмыс</a:t>
            </a:r>
            <a:r>
              <a:rPr lang="en-US" altLang="ru-RU"/>
              <a:t> </a:t>
            </a:r>
            <a:r>
              <a:rPr lang="en-US" altLang="en-US"/>
              <a:t>жөніндегі</a:t>
            </a:r>
            <a:r>
              <a:rPr lang="en-US" altLang="ru-RU"/>
              <a:t> </a:t>
            </a:r>
            <a:r>
              <a:rPr lang="en-US" altLang="en-US"/>
              <a:t>жетекші</a:t>
            </a:r>
            <a:r>
              <a:rPr lang="en-US" altLang="ru-RU"/>
              <a:t> — </a:t>
            </a:r>
            <a:r>
              <a:rPr lang="en-US" altLang="en-US"/>
              <a:t>Мухамбеталина</a:t>
            </a:r>
            <a:r>
              <a:rPr lang="en-US" altLang="ru-RU"/>
              <a:t> </a:t>
            </a:r>
            <a:r>
              <a:rPr lang="en-US" altLang="en-US"/>
              <a:t>М</a:t>
            </a:r>
            <a:r>
              <a:rPr lang="en-US" altLang="ru-RU"/>
              <a:t>.</a:t>
            </a:r>
            <a:r>
              <a:rPr lang="en-US" altLang="en-US"/>
              <a:t>К</a:t>
            </a:r>
            <a:r>
              <a:rPr lang="en-US" altLang="ru-RU"/>
              <a:t>.</a:t>
            </a:r>
            <a:r>
              <a:rPr lang="en-US" altLang="en-US"/>
              <a:t> </a:t>
            </a:r>
            <a:r>
              <a:rPr lang="en-US" altLang="en-US"/>
              <a:t>Мектептің</a:t>
            </a:r>
            <a:r>
              <a:rPr lang="en-US" altLang="ru-RU"/>
              <a:t> </a:t>
            </a:r>
            <a:r>
              <a:rPr lang="en-US" altLang="en-US"/>
              <a:t>кәсіби</a:t>
            </a:r>
            <a:r>
              <a:rPr lang="en-US" altLang="ru-RU"/>
              <a:t> </a:t>
            </a:r>
            <a:r>
              <a:rPr lang="en-US" altLang="en-US"/>
              <a:t>бағдар</a:t>
            </a:r>
            <a:r>
              <a:rPr lang="en-US" altLang="ru-RU"/>
              <a:t> </a:t>
            </a:r>
            <a:r>
              <a:rPr lang="en-US" altLang="en-US"/>
              <a:t>берушісі</a:t>
            </a:r>
            <a:r>
              <a:rPr lang="en-US" altLang="ru-RU"/>
              <a:t> — </a:t>
            </a:r>
            <a:r>
              <a:rPr lang="en-US" altLang="en-US"/>
              <a:t>Изимов</a:t>
            </a:r>
            <a:r>
              <a:rPr lang="en-US" altLang="ru-RU"/>
              <a:t> </a:t>
            </a:r>
            <a:r>
              <a:rPr lang="en-US" altLang="en-US"/>
              <a:t>А</a:t>
            </a:r>
            <a:r>
              <a:rPr lang="en-US" altLang="ru-RU"/>
              <a:t>.</a:t>
            </a:r>
            <a:r>
              <a:rPr lang="en-US" altLang="en-US"/>
              <a:t>С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en-US"/>
              <a:t>Аталған</a:t>
            </a:r>
            <a:r>
              <a:rPr lang="en-US" altLang="ru-RU"/>
              <a:t> </a:t>
            </a:r>
            <a:r>
              <a:rPr lang="en-US" altLang="en-US"/>
              <a:t>конкурс</a:t>
            </a:r>
            <a:r>
              <a:rPr lang="en-US" altLang="ru-RU"/>
              <a:t> </a:t>
            </a:r>
            <a:r>
              <a:rPr lang="en-US" altLang="en-US"/>
              <a:t>оқушылардың</a:t>
            </a:r>
            <a:r>
              <a:rPr lang="en-US" altLang="ru-RU"/>
              <a:t> </a:t>
            </a:r>
            <a:r>
              <a:rPr lang="en-US" altLang="en-US"/>
              <a:t>болашақ</a:t>
            </a:r>
            <a:r>
              <a:rPr lang="en-US" altLang="ru-RU"/>
              <a:t> </a:t>
            </a:r>
            <a:r>
              <a:rPr lang="en-US" altLang="en-US"/>
              <a:t>мамандықтарын</a:t>
            </a:r>
            <a:r>
              <a:rPr lang="en-US" altLang="ru-RU"/>
              <a:t> </a:t>
            </a:r>
            <a:r>
              <a:rPr lang="en-US" altLang="en-US"/>
              <a:t>таңдаудағы</a:t>
            </a:r>
            <a:r>
              <a:rPr lang="en-US" altLang="ru-RU"/>
              <a:t> </a:t>
            </a:r>
            <a:r>
              <a:rPr lang="en-US" altLang="en-US"/>
              <a:t>кәсіби</a:t>
            </a:r>
            <a:r>
              <a:rPr lang="en-US" altLang="ru-RU"/>
              <a:t> </a:t>
            </a:r>
            <a:r>
              <a:rPr lang="en-US" altLang="en-US"/>
              <a:t>өзін</a:t>
            </a:r>
            <a:r>
              <a:rPr lang="en-US" altLang="ru-RU"/>
              <a:t>-</a:t>
            </a:r>
            <a:r>
              <a:rPr lang="en-US" altLang="en-US"/>
              <a:t>өзі</a:t>
            </a:r>
            <a:r>
              <a:rPr lang="en-US" altLang="ru-RU"/>
              <a:t> </a:t>
            </a:r>
            <a:r>
              <a:rPr lang="en-US" altLang="en-US"/>
              <a:t>анықтауына</a:t>
            </a:r>
            <a:r>
              <a:rPr lang="en-US" altLang="ru-RU"/>
              <a:t> </a:t>
            </a:r>
            <a:r>
              <a:rPr lang="en-US" altLang="en-US"/>
              <a:t>маңызды</a:t>
            </a:r>
            <a:r>
              <a:rPr lang="en-US" altLang="ru-RU"/>
              <a:t> </a:t>
            </a:r>
            <a:r>
              <a:rPr lang="en-US" altLang="en-US"/>
              <a:t>қадам</a:t>
            </a:r>
            <a:r>
              <a:rPr lang="en-US" altLang="ru-RU"/>
              <a:t> </a:t>
            </a:r>
            <a:r>
              <a:rPr lang="en-US" altLang="en-US"/>
              <a:t>болды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2000">
                <a:sym typeface="+mn-ea"/>
              </a:rPr>
              <a:t>2025 жылдың </a:t>
            </a:r>
            <a:r>
              <a:rPr lang="en-US" altLang="en-US" sz="2000">
                <a:sym typeface="+mn-ea"/>
              </a:rPr>
              <a:t>17</a:t>
            </a:r>
            <a:r>
              <a:rPr lang="en-US" altLang="en-US" sz="2000">
                <a:sym typeface="+mn-ea"/>
              </a:rPr>
              <a:t> желтоқсанында  </a:t>
            </a:r>
            <a:r>
              <a:rPr lang="en-US" altLang="ru-RU" sz="2000">
                <a:sym typeface="+mn-ea"/>
              </a:rPr>
              <a:t>“</a:t>
            </a:r>
            <a:r>
              <a:rPr lang="en-US" altLang="en-US" sz="2000">
                <a:sym typeface="+mn-ea"/>
              </a:rPr>
              <a:t>Ақтөбе</a:t>
            </a:r>
            <a:r>
              <a:rPr lang="en-US" altLang="ru-RU" sz="2000">
                <a:sym typeface="+mn-ea"/>
              </a:rPr>
              <a:t> </a:t>
            </a:r>
            <a:r>
              <a:rPr lang="en-US" altLang="en-US" sz="2000">
                <a:sym typeface="+mn-ea"/>
              </a:rPr>
              <a:t>құрылыс</a:t>
            </a:r>
            <a:r>
              <a:rPr lang="en-US" altLang="ru-RU" sz="2000">
                <a:sym typeface="+mn-ea"/>
              </a:rPr>
              <a:t> </a:t>
            </a:r>
            <a:r>
              <a:rPr lang="en-US" altLang="en-US" sz="2000">
                <a:sym typeface="+mn-ea"/>
              </a:rPr>
              <a:t>техникалық</a:t>
            </a:r>
            <a:r>
              <a:rPr lang="en-US" altLang="ru-RU" sz="2000">
                <a:sym typeface="+mn-ea"/>
              </a:rPr>
              <a:t> </a:t>
            </a:r>
            <a:r>
              <a:rPr lang="en-US" altLang="en-US" sz="2000">
                <a:sym typeface="+mn-ea"/>
              </a:rPr>
              <a:t>колледжінің</a:t>
            </a:r>
            <a:r>
              <a:rPr lang="en-US" altLang="ru-RU" sz="2000">
                <a:sym typeface="+mn-ea"/>
              </a:rPr>
              <a:t>” “</a:t>
            </a:r>
            <a:r>
              <a:rPr lang="en-US" altLang="en-US" sz="2000">
                <a:sym typeface="+mn-ea"/>
              </a:rPr>
              <a:t>№</a:t>
            </a:r>
            <a:r>
              <a:rPr lang="en-US" altLang="ru-RU" sz="2000">
                <a:sym typeface="+mn-ea"/>
              </a:rPr>
              <a:t>16 </a:t>
            </a:r>
            <a:r>
              <a:rPr lang="en-US" altLang="en-US" sz="2000">
                <a:sym typeface="+mn-ea"/>
              </a:rPr>
              <a:t>орта</a:t>
            </a:r>
            <a:r>
              <a:rPr lang="en-US" altLang="ru-RU" sz="2000">
                <a:sym typeface="+mn-ea"/>
              </a:rPr>
              <a:t> </a:t>
            </a:r>
            <a:r>
              <a:rPr lang="en-US" altLang="en-US" sz="2000">
                <a:sym typeface="+mn-ea"/>
              </a:rPr>
              <a:t>мектебінде</a:t>
            </a:r>
            <a:r>
              <a:rPr lang="en-US" altLang="ru-RU" sz="2000">
                <a:sym typeface="+mn-ea"/>
              </a:rPr>
              <a:t>” </a:t>
            </a:r>
            <a:r>
              <a:rPr lang="en-US" altLang="en-US" sz="2000">
                <a:sym typeface="+mn-ea"/>
              </a:rPr>
              <a:t>бейіндік</a:t>
            </a:r>
            <a:r>
              <a:rPr lang="en-US" altLang="ru-RU" sz="2000">
                <a:sym typeface="+mn-ea"/>
              </a:rPr>
              <a:t> </a:t>
            </a:r>
            <a:r>
              <a:rPr lang="en-US" altLang="en-US" sz="2000">
                <a:sym typeface="+mn-ea"/>
              </a:rPr>
              <a:t>сыныбына</a:t>
            </a:r>
            <a:r>
              <a:rPr lang="en-US" altLang="ru-RU" sz="2000">
                <a:sym typeface="+mn-ea"/>
              </a:rPr>
              <a:t> </a:t>
            </a:r>
            <a:r>
              <a:rPr lang="en-US" altLang="en-US" sz="2000">
                <a:sym typeface="+mn-ea"/>
              </a:rPr>
              <a:t> </a:t>
            </a:r>
            <a:r>
              <a:rPr lang="en-US" altLang="ru-RU" sz="2000">
                <a:sym typeface="+mn-ea"/>
              </a:rPr>
              <a:t>IT- </a:t>
            </a:r>
            <a:r>
              <a:rPr lang="en-US" altLang="en-US" sz="2000">
                <a:sym typeface="+mn-ea"/>
              </a:rPr>
              <a:t>мамандығы</a:t>
            </a:r>
            <a:r>
              <a:rPr lang="en-US" altLang="ru-RU" sz="2000">
                <a:sym typeface="+mn-ea"/>
              </a:rPr>
              <a:t> </a:t>
            </a:r>
            <a:r>
              <a:rPr lang="en-US" altLang="en-US" sz="2000">
                <a:sym typeface="+mn-ea"/>
              </a:rPr>
              <a:t>бойынша</a:t>
            </a:r>
            <a:r>
              <a:rPr lang="en-US" altLang="ru-RU" sz="2000">
                <a:sym typeface="+mn-ea"/>
              </a:rPr>
              <a:t> </a:t>
            </a:r>
            <a:r>
              <a:rPr lang="en-US" altLang="en-US" sz="2000">
                <a:sym typeface="+mn-ea"/>
              </a:rPr>
              <a:t>өткізілген</a:t>
            </a:r>
            <a:r>
              <a:rPr lang="en-US" altLang="ru-RU" sz="2000">
                <a:sym typeface="+mn-ea"/>
              </a:rPr>
              <a:t> </a:t>
            </a:r>
            <a:r>
              <a:rPr lang="en-US" altLang="en-US" sz="2000">
                <a:sym typeface="+mn-ea"/>
              </a:rPr>
              <a:t>сабағы</a:t>
            </a:r>
            <a:r>
              <a:rPr lang="en-US" altLang="ru-RU">
                <a:sym typeface="+mn-ea"/>
              </a:rPr>
              <a:t>.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WhatsApp Image 2026-01-20 at 10.58.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8205" y="1174750"/>
            <a:ext cx="5143500" cy="4347845"/>
          </a:xfrm>
          <a:prstGeom prst="rect">
            <a:avLst/>
          </a:prstGeom>
        </p:spPr>
      </p:pic>
      <p:pic>
        <p:nvPicPr>
          <p:cNvPr id="5" name="Изображение 4" descr="WhatsApp Image 2026-01-20 at 10.58.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690" y="1174750"/>
            <a:ext cx="5143500" cy="4348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610"/>
            <a:ext cx="10972800" cy="1281430"/>
          </a:xfrm>
        </p:spPr>
        <p:txBody>
          <a:bodyPr/>
          <a:p>
            <a:br>
              <a:rPr lang="en-US" altLang="ru-RU" sz="2000"/>
            </a:br>
            <a:br>
              <a:rPr lang="en-US" altLang="ru-RU" sz="2000"/>
            </a:br>
            <a:r>
              <a:rPr lang="en-US" altLang="en-US" sz="2000"/>
              <a:t>2025 жылдың 25 желтоқсанында </a:t>
            </a:r>
            <a:r>
              <a:rPr lang="en-US" altLang="ru-RU" sz="2000"/>
              <a:t>“</a:t>
            </a:r>
            <a:r>
              <a:rPr lang="en-US" altLang="en-US" sz="2000"/>
              <a:t>№</a:t>
            </a:r>
            <a:r>
              <a:rPr lang="en-US" altLang="ru-RU" sz="2000"/>
              <a:t>16 </a:t>
            </a:r>
            <a:r>
              <a:rPr lang="en-US" altLang="en-US" sz="2000"/>
              <a:t>орта</a:t>
            </a:r>
            <a:r>
              <a:rPr lang="en-US" altLang="ru-RU" sz="2000"/>
              <a:t> </a:t>
            </a:r>
            <a:r>
              <a:rPr lang="en-US" altLang="en-US" sz="2000"/>
              <a:t>мектебінің</a:t>
            </a:r>
            <a:r>
              <a:rPr lang="en-US" altLang="ru-RU" sz="2000"/>
              <a:t>” 11 </a:t>
            </a:r>
            <a:r>
              <a:rPr lang="en-US" altLang="en-US" sz="2000"/>
              <a:t>сынып</a:t>
            </a:r>
            <a:r>
              <a:rPr lang="en-US" altLang="ru-RU" sz="2000"/>
              <a:t> </a:t>
            </a:r>
            <a:r>
              <a:rPr lang="en-US" altLang="en-US" sz="2000"/>
              <a:t>оқушылары</a:t>
            </a:r>
            <a:r>
              <a:rPr lang="en-US" altLang="en-US" sz="2000"/>
              <a:t> </a:t>
            </a:r>
            <a:r>
              <a:rPr lang="en-US" altLang="ru-RU" sz="2000"/>
              <a:t>“ </a:t>
            </a:r>
            <a:r>
              <a:rPr lang="en-US" altLang="en-US" sz="2000"/>
              <a:t>Қ</a:t>
            </a:r>
            <a:r>
              <a:rPr lang="en-US" altLang="ru-RU" sz="2000"/>
              <a:t>.</a:t>
            </a:r>
            <a:r>
              <a:rPr lang="en-US" altLang="en-US" sz="2000"/>
              <a:t>Жұбанов</a:t>
            </a:r>
            <a:r>
              <a:rPr lang="en-US" altLang="ru-RU" sz="2000"/>
              <a:t> </a:t>
            </a:r>
            <a:r>
              <a:rPr lang="en-US" altLang="en-US" sz="2000"/>
              <a:t>атындағы</a:t>
            </a:r>
            <a:r>
              <a:rPr lang="en-US" altLang="ru-RU" sz="2000"/>
              <a:t> </a:t>
            </a:r>
            <a:r>
              <a:rPr lang="en-US" altLang="en-US" sz="2000"/>
              <a:t>Ақтөбе</a:t>
            </a:r>
            <a:r>
              <a:rPr lang="en-US" altLang="ru-RU" sz="2000"/>
              <a:t> </a:t>
            </a:r>
            <a:r>
              <a:rPr lang="en-US" altLang="en-US" sz="2000"/>
              <a:t>өңірлік</a:t>
            </a:r>
            <a:r>
              <a:rPr lang="en-US" altLang="ru-RU" sz="2000"/>
              <a:t> </a:t>
            </a:r>
            <a:r>
              <a:rPr lang="en-US" altLang="en-US" sz="2000"/>
              <a:t>университетіне</a:t>
            </a:r>
            <a:r>
              <a:rPr lang="en-US" altLang="ru-RU" sz="2000"/>
              <a:t>” “TEACH ZONE: </a:t>
            </a:r>
            <a:r>
              <a:rPr lang="en-US" altLang="en-US" sz="2000"/>
              <a:t>болашақ</a:t>
            </a:r>
            <a:r>
              <a:rPr lang="en-US" altLang="ru-RU" sz="2000"/>
              <a:t> </a:t>
            </a:r>
            <a:r>
              <a:rPr lang="en-US" altLang="en-US" sz="2000"/>
              <a:t>педагогтармен</a:t>
            </a:r>
            <a:r>
              <a:rPr lang="en-US" altLang="ru-RU" sz="2000"/>
              <a:t> </a:t>
            </a:r>
            <a:r>
              <a:rPr lang="en-US" altLang="en-US" sz="2000"/>
              <a:t>ашық</a:t>
            </a:r>
            <a:r>
              <a:rPr lang="en-US" altLang="ru-RU" sz="2000"/>
              <a:t> </a:t>
            </a:r>
            <a:r>
              <a:rPr lang="en-US" altLang="en-US" sz="2000"/>
              <a:t>әңгіме</a:t>
            </a:r>
            <a:r>
              <a:rPr lang="en-US" altLang="ru-RU" sz="2000"/>
              <a:t>” </a:t>
            </a:r>
            <a:r>
              <a:rPr lang="en-US" altLang="en-US" sz="2000"/>
              <a:t>атты</a:t>
            </a:r>
            <a:r>
              <a:rPr lang="en-US" altLang="ru-RU" sz="2000"/>
              <a:t> </a:t>
            </a:r>
            <a:r>
              <a:rPr lang="en-US" altLang="en-US" sz="2000"/>
              <a:t>семинарына</a:t>
            </a:r>
            <a:r>
              <a:rPr lang="en-US" altLang="ru-RU" sz="2000"/>
              <a:t> </a:t>
            </a:r>
            <a:r>
              <a:rPr lang="en-US" altLang="en-US" sz="2000"/>
              <a:t>қатысуы</a:t>
            </a:r>
            <a:r>
              <a:rPr lang="en-US" altLang="en-US" sz="2000"/>
              <a:t>.</a:t>
            </a:r>
            <a:endParaRPr lang="en-US" altLang="en-US" sz="2000"/>
          </a:p>
        </p:txBody>
      </p:sp>
      <p:pic>
        <p:nvPicPr>
          <p:cNvPr id="4" name="Picture 1" descr="WhatsApp Image 2025-12-10 at 10.38.03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13815" y="1433830"/>
            <a:ext cx="2952750" cy="4404995"/>
          </a:xfrm>
          <a:prstGeom prst="rect">
            <a:avLst/>
          </a:prstGeom>
        </p:spPr>
      </p:pic>
      <p:pic>
        <p:nvPicPr>
          <p:cNvPr id="5" name="Picture 2" descr="WhatsApp Image 2025-12-10 at 10.38.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565" y="1433830"/>
            <a:ext cx="2771140" cy="4404995"/>
          </a:xfrm>
          <a:prstGeom prst="rect">
            <a:avLst/>
          </a:prstGeom>
        </p:spPr>
      </p:pic>
      <p:pic>
        <p:nvPicPr>
          <p:cNvPr id="7" name="Picture 4" descr="WhatsApp Image 2025-12-10 at 10.36.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705" y="1433830"/>
            <a:ext cx="4242435" cy="4406265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1313180" y="5935980"/>
            <a:ext cx="9967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>
                <a:sym typeface="+mn-ea"/>
              </a:rPr>
              <a:t>Семинар барысында оқушылар мамандардан өздеріне қызықты сұрақтарын қойып , керекті мәліметтерін алды</a:t>
            </a:r>
            <a:endParaRPr lang="en-US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ru-RU" sz="2000"/>
              <a:t>2026 </a:t>
            </a:r>
            <a:r>
              <a:rPr lang="en-US" altLang="en-US" sz="2000"/>
              <a:t>жылдың</a:t>
            </a:r>
            <a:r>
              <a:rPr lang="en-US" altLang="ru-RU" sz="2000"/>
              <a:t> 3 </a:t>
            </a:r>
            <a:r>
              <a:rPr lang="en-US" altLang="en-US" sz="2000"/>
              <a:t>ақпан</a:t>
            </a:r>
            <a:r>
              <a:rPr lang="en-US" altLang="ru-RU" sz="2000"/>
              <a:t> </a:t>
            </a:r>
            <a:r>
              <a:rPr lang="en-US" altLang="en-US" sz="2000"/>
              <a:t>айында</a:t>
            </a:r>
            <a:r>
              <a:rPr lang="en-US" altLang="ru-RU" sz="2000"/>
              <a:t> </a:t>
            </a:r>
            <a:r>
              <a:rPr lang="en-US" altLang="en-US" sz="2000"/>
              <a:t>№</a:t>
            </a:r>
            <a:r>
              <a:rPr lang="en-US" altLang="ru-RU" sz="2000"/>
              <a:t>16 </a:t>
            </a:r>
            <a:r>
              <a:rPr lang="en-US" altLang="en-US" sz="2000"/>
              <a:t>орта</a:t>
            </a:r>
            <a:r>
              <a:rPr lang="en-US" altLang="ru-RU" sz="2000"/>
              <a:t> </a:t>
            </a:r>
            <a:r>
              <a:rPr lang="en-US" altLang="en-US" sz="2000"/>
              <a:t>мектеп</a:t>
            </a:r>
            <a:r>
              <a:rPr lang="en-US" altLang="ru-RU" sz="2000"/>
              <a:t> </a:t>
            </a:r>
            <a:r>
              <a:rPr lang="en-US" altLang="en-US" sz="2000"/>
              <a:t>оқушыларына</a:t>
            </a:r>
            <a:r>
              <a:rPr lang="en-US" altLang="ru-RU" sz="2000"/>
              <a:t> </a:t>
            </a:r>
            <a:r>
              <a:rPr lang="en-US" altLang="en-US" sz="2000"/>
              <a:t>Бопай</a:t>
            </a:r>
            <a:r>
              <a:rPr lang="en-US" altLang="ru-RU" sz="2000"/>
              <a:t> </a:t>
            </a:r>
            <a:r>
              <a:rPr lang="en-US" altLang="en-US" sz="2000"/>
              <a:t>ханым</a:t>
            </a:r>
            <a:r>
              <a:rPr lang="en-US" altLang="ru-RU" sz="2000"/>
              <a:t> </a:t>
            </a:r>
            <a:r>
              <a:rPr lang="en-US" altLang="en-US" sz="2000"/>
              <a:t>атындағы</a:t>
            </a:r>
            <a:r>
              <a:rPr lang="en-US" altLang="ru-RU" sz="2000"/>
              <a:t> </a:t>
            </a:r>
            <a:r>
              <a:rPr lang="en-US" altLang="en-US" sz="2000"/>
              <a:t>жоғары</a:t>
            </a:r>
            <a:r>
              <a:rPr lang="en-US" altLang="ru-RU" sz="2000"/>
              <a:t> </a:t>
            </a:r>
            <a:r>
              <a:rPr lang="en-US" altLang="en-US" sz="2000"/>
              <a:t>медициналық</a:t>
            </a:r>
            <a:r>
              <a:rPr lang="en-US" altLang="ru-RU" sz="2000"/>
              <a:t> </a:t>
            </a:r>
            <a:r>
              <a:rPr lang="en-US" altLang="en-US" sz="2000"/>
              <a:t>колледжінің</a:t>
            </a:r>
            <a:r>
              <a:rPr lang="en-US" altLang="ru-RU" sz="2000"/>
              <a:t> </a:t>
            </a:r>
            <a:r>
              <a:rPr lang="en-US" altLang="en-US" sz="2000"/>
              <a:t>өкілі</a:t>
            </a:r>
            <a:r>
              <a:rPr lang="en-US" altLang="ru-RU" sz="2000"/>
              <a:t> </a:t>
            </a:r>
            <a:r>
              <a:rPr lang="en-US" altLang="en-US" sz="2000"/>
              <a:t>келді</a:t>
            </a:r>
            <a:r>
              <a:rPr lang="en-US" altLang="ru-RU" sz="2000"/>
              <a:t> </a:t>
            </a:r>
            <a:endParaRPr lang="en-US" altLang="ru-RU" sz="2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WhatsApp Image 2026-04-15 at 10.42.41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278255"/>
            <a:ext cx="4896485" cy="5130800"/>
          </a:xfrm>
          <a:prstGeom prst="rect">
            <a:avLst/>
          </a:prstGeom>
        </p:spPr>
      </p:pic>
      <p:pic>
        <p:nvPicPr>
          <p:cNvPr id="5" name="Изображение 4" descr="WhatsApp Image 2026-04-15 at 10.42.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85" y="1277620"/>
            <a:ext cx="4676775" cy="51314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635"/>
            <a:ext cx="10972800" cy="978535"/>
          </a:xfrm>
        </p:spPr>
        <p:txBody>
          <a:bodyPr/>
          <a:p>
            <a:r>
              <a:rPr lang="en-US" altLang="ru-RU" sz="2000"/>
              <a:t>2026 </a:t>
            </a:r>
            <a:r>
              <a:rPr lang="en-US" altLang="en-US" sz="2000"/>
              <a:t>жылдың</a:t>
            </a:r>
            <a:r>
              <a:rPr lang="en-US" altLang="ru-RU" sz="2000"/>
              <a:t> 9 </a:t>
            </a:r>
            <a:r>
              <a:rPr lang="en-US" altLang="en-US" sz="2000"/>
              <a:t>ақпанында</a:t>
            </a:r>
            <a:r>
              <a:rPr lang="en-US" altLang="ru-RU" sz="2000"/>
              <a:t> </a:t>
            </a:r>
            <a:r>
              <a:rPr lang="en-US" altLang="en-US" sz="2000"/>
              <a:t>№</a:t>
            </a:r>
            <a:r>
              <a:rPr lang="en-US" altLang="ru-RU" sz="2000"/>
              <a:t>16 </a:t>
            </a:r>
            <a:r>
              <a:rPr lang="en-US" altLang="en-US" sz="2000"/>
              <a:t>орта</a:t>
            </a:r>
            <a:r>
              <a:rPr lang="en-US" altLang="ru-RU" sz="2000"/>
              <a:t> </a:t>
            </a:r>
            <a:r>
              <a:rPr lang="en-US" altLang="en-US" sz="2000"/>
              <a:t>мектеп</a:t>
            </a:r>
            <a:r>
              <a:rPr lang="en-US" altLang="ru-RU" sz="2000"/>
              <a:t> 9-11 </a:t>
            </a:r>
            <a:r>
              <a:rPr lang="en-US" altLang="en-US" sz="2000"/>
              <a:t>сынып</a:t>
            </a:r>
            <a:r>
              <a:rPr lang="en-US" altLang="ru-RU" sz="2000"/>
              <a:t> </a:t>
            </a:r>
            <a:r>
              <a:rPr lang="en-US" altLang="en-US" sz="2000"/>
              <a:t>оқушыларымен</a:t>
            </a:r>
            <a:r>
              <a:rPr lang="en-US" altLang="ru-RU" sz="2000"/>
              <a:t> </a:t>
            </a:r>
            <a:r>
              <a:rPr lang="en-US" altLang="en-US" sz="2000"/>
              <a:t>Қазақстан</a:t>
            </a:r>
            <a:r>
              <a:rPr lang="en-US" altLang="ru-RU" sz="2000"/>
              <a:t> </a:t>
            </a:r>
            <a:r>
              <a:rPr lang="en-US" altLang="en-US" sz="2000"/>
              <a:t>Республикасы</a:t>
            </a:r>
            <a:r>
              <a:rPr lang="en-US" altLang="ru-RU" sz="2000"/>
              <a:t> </a:t>
            </a:r>
            <a:r>
              <a:rPr lang="en-US" altLang="en-US" sz="2000"/>
              <a:t>ІІМ</a:t>
            </a:r>
            <a:r>
              <a:rPr lang="en-US" altLang="ru-RU" sz="2000"/>
              <a:t> </a:t>
            </a:r>
            <a:r>
              <a:rPr lang="en-US" altLang="en-US" sz="2000"/>
              <a:t>М</a:t>
            </a:r>
            <a:r>
              <a:rPr lang="en-US" altLang="ru-RU" sz="2000"/>
              <a:t>.</a:t>
            </a:r>
            <a:r>
              <a:rPr lang="en-US" altLang="en-US" sz="2000"/>
              <a:t>Бөкенбаев</a:t>
            </a:r>
            <a:r>
              <a:rPr lang="en-US" altLang="ru-RU" sz="2000"/>
              <a:t> </a:t>
            </a:r>
            <a:r>
              <a:rPr lang="en-US" altLang="en-US" sz="2000"/>
              <a:t>атындағы</a:t>
            </a:r>
            <a:r>
              <a:rPr lang="en-US" altLang="ru-RU" sz="2000"/>
              <a:t> </a:t>
            </a:r>
            <a:r>
              <a:rPr lang="en-US" altLang="en-US" sz="2000"/>
              <a:t>Ақтөбе</a:t>
            </a:r>
            <a:r>
              <a:rPr lang="en-US" altLang="ru-RU" sz="2000"/>
              <a:t> </a:t>
            </a:r>
            <a:r>
              <a:rPr lang="en-US" altLang="en-US" sz="2000"/>
              <a:t>заң</a:t>
            </a:r>
            <a:r>
              <a:rPr lang="en-US" altLang="ru-RU" sz="2000"/>
              <a:t> </a:t>
            </a:r>
            <a:r>
              <a:rPr lang="en-US" altLang="en-US" sz="2000"/>
              <a:t>институтының</a:t>
            </a:r>
            <a:r>
              <a:rPr lang="en-US" altLang="ru-RU" sz="2000"/>
              <a:t> </a:t>
            </a:r>
            <a:r>
              <a:rPr lang="en-US" altLang="en-US" sz="2000"/>
              <a:t>өкілдерімен</a:t>
            </a:r>
            <a:r>
              <a:rPr lang="en-US" altLang="ru-RU" sz="2000"/>
              <a:t> </a:t>
            </a:r>
            <a:r>
              <a:rPr lang="en-US" altLang="en-US" sz="2000"/>
              <a:t>кездесу</a:t>
            </a:r>
            <a:r>
              <a:rPr lang="en-US" altLang="ru-RU" sz="2000"/>
              <a:t> </a:t>
            </a:r>
            <a:r>
              <a:rPr lang="en-US" altLang="en-US" sz="2000"/>
              <a:t>өтті</a:t>
            </a:r>
            <a:r>
              <a:rPr lang="en-US" altLang="ru-RU" sz="2000"/>
              <a:t>.</a:t>
            </a:r>
            <a:endParaRPr lang="en-US" altLang="ru-RU" sz="2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WhatsApp Image 2026-04-15 at 10.52.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174750"/>
            <a:ext cx="4704080" cy="4953000"/>
          </a:xfrm>
          <a:prstGeom prst="rect">
            <a:avLst/>
          </a:prstGeom>
        </p:spPr>
      </p:pic>
      <p:pic>
        <p:nvPicPr>
          <p:cNvPr id="5" name="Изображение 4" descr="WhatsApp Image 2026-04-15 at 10.52.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680" y="1175385"/>
            <a:ext cx="4816475" cy="49523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 anchorCtr="0"/>
          <a:p>
            <a:pPr>
              <a:lnSpc>
                <a:spcPct val="90000"/>
              </a:lnSpc>
            </a:pPr>
            <a:r>
              <a:rPr lang="en-US" altLang="ru-RU"/>
              <a:t>  </a:t>
            </a:r>
            <a:r>
              <a:rPr lang="en-US" altLang="ru-RU" sz="2000"/>
              <a:t>2026 </a:t>
            </a:r>
            <a:r>
              <a:rPr lang="en-US" altLang="en-US" sz="2000"/>
              <a:t>жылдың</a:t>
            </a:r>
            <a:r>
              <a:rPr lang="en-US" altLang="ru-RU" sz="2000"/>
              <a:t> 26 </a:t>
            </a:r>
            <a:r>
              <a:rPr lang="en-US" altLang="en-US" sz="2000"/>
              <a:t>ақпанында</a:t>
            </a:r>
            <a:r>
              <a:rPr lang="en-US" altLang="ru-RU" sz="2000"/>
              <a:t> IT </a:t>
            </a:r>
            <a:r>
              <a:rPr lang="en-US" altLang="en-US" sz="2000"/>
              <a:t>мамандығы</a:t>
            </a:r>
            <a:r>
              <a:rPr lang="en-US" altLang="ru-RU" sz="2000"/>
              <a:t> </a:t>
            </a:r>
            <a:r>
              <a:rPr lang="en-US" altLang="en-US" sz="2000"/>
              <a:t>бойынша</a:t>
            </a:r>
            <a:r>
              <a:rPr lang="en-US" altLang="ru-RU" sz="2000"/>
              <a:t> </a:t>
            </a:r>
            <a:r>
              <a:rPr lang="en-US" altLang="en-US" sz="2000"/>
              <a:t>кезекті</a:t>
            </a:r>
            <a:r>
              <a:rPr lang="en-US" altLang="ru-RU" sz="2000"/>
              <a:t> </a:t>
            </a:r>
            <a:r>
              <a:rPr lang="en-US" altLang="en-US" sz="2000"/>
              <a:t>сабақ</a:t>
            </a:r>
            <a:r>
              <a:rPr lang="en-US" altLang="ru-RU" sz="2000"/>
              <a:t> </a:t>
            </a:r>
            <a:r>
              <a:rPr lang="en-US" altLang="en-US" sz="2000"/>
              <a:t>өтті</a:t>
            </a:r>
            <a:r>
              <a:rPr lang="en-US" altLang="ru-RU" sz="2000"/>
              <a:t>. </a:t>
            </a:r>
            <a:r>
              <a:rPr lang="en-US" altLang="en-US" sz="2000"/>
              <a:t>Ақтөбе</a:t>
            </a:r>
            <a:r>
              <a:rPr lang="en-US" altLang="ru-RU" sz="2000"/>
              <a:t> </a:t>
            </a:r>
            <a:r>
              <a:rPr lang="en-US" altLang="en-US" sz="2000"/>
              <a:t>құрылыс</a:t>
            </a:r>
            <a:r>
              <a:rPr lang="en-US" altLang="ru-RU" sz="2000"/>
              <a:t>-</a:t>
            </a:r>
            <a:r>
              <a:rPr lang="en-US" altLang="en-US" sz="2000"/>
              <a:t>техникалық</a:t>
            </a:r>
            <a:r>
              <a:rPr lang="en-US" altLang="ru-RU" sz="2000"/>
              <a:t> </a:t>
            </a:r>
            <a:r>
              <a:rPr lang="en-US" altLang="en-US" sz="2000"/>
              <a:t>колледжінің</a:t>
            </a:r>
            <a:r>
              <a:rPr lang="en-US" altLang="ru-RU" sz="2000"/>
              <a:t> </a:t>
            </a:r>
            <a:r>
              <a:rPr lang="en-US" altLang="en-US" sz="2000"/>
              <a:t>маманы</a:t>
            </a:r>
            <a:r>
              <a:rPr lang="en-US" altLang="ru-RU" sz="2000"/>
              <a:t> </a:t>
            </a:r>
            <a:r>
              <a:rPr lang="en-US" altLang="en-US" sz="2000"/>
              <a:t>Иржанова</a:t>
            </a:r>
            <a:r>
              <a:rPr lang="en-US" altLang="ru-RU" sz="2000"/>
              <a:t> </a:t>
            </a:r>
            <a:r>
              <a:rPr lang="en-US" altLang="en-US" sz="2000"/>
              <a:t>Г</a:t>
            </a:r>
            <a:r>
              <a:rPr lang="en-US" altLang="ru-RU" sz="2000"/>
              <a:t>.</a:t>
            </a:r>
            <a:r>
              <a:rPr lang="en-US" altLang="en-US" sz="2000"/>
              <a:t>С</a:t>
            </a:r>
            <a:r>
              <a:rPr lang="en-US" altLang="ru-RU" sz="2000"/>
              <a:t>. </a:t>
            </a:r>
            <a:r>
              <a:rPr lang="en-US" altLang="en-US" sz="2000"/>
              <a:t>сабақ</a:t>
            </a:r>
            <a:r>
              <a:rPr lang="en-US" altLang="ru-RU" sz="2000"/>
              <a:t> </a:t>
            </a:r>
            <a:r>
              <a:rPr lang="en-US" altLang="en-US" sz="2000"/>
              <a:t>өткізді</a:t>
            </a:r>
            <a:r>
              <a:rPr lang="en-US" altLang="ru-RU"/>
              <a:t> 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WhatsApp Image 2026-04-15 at 11.00.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185" y="1174750"/>
            <a:ext cx="5229860" cy="4953000"/>
          </a:xfrm>
          <a:prstGeom prst="rect">
            <a:avLst/>
          </a:prstGeom>
        </p:spPr>
      </p:pic>
      <p:pic>
        <p:nvPicPr>
          <p:cNvPr id="5" name="Изображение 4" descr="WhatsApp Image 2026-04-15 at 11.00.37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45" y="1174750"/>
            <a:ext cx="505968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ru-RU" sz="2000"/>
              <a:t>  2026 </a:t>
            </a:r>
            <a:r>
              <a:rPr lang="en-US" altLang="en-US" sz="2000"/>
              <a:t>жылдың</a:t>
            </a:r>
            <a:r>
              <a:rPr lang="en-US" altLang="ru-RU" sz="2000"/>
              <a:t> 26 </a:t>
            </a:r>
            <a:r>
              <a:rPr lang="en-US" altLang="en-US" sz="2000"/>
              <a:t>ақпанында</a:t>
            </a:r>
            <a:r>
              <a:rPr lang="en-US" altLang="ru-RU" sz="2000"/>
              <a:t> IT </a:t>
            </a:r>
            <a:r>
              <a:rPr lang="en-US" altLang="en-US" sz="2000"/>
              <a:t>мамандығы</a:t>
            </a:r>
            <a:r>
              <a:rPr lang="en-US" altLang="ru-RU" sz="2000"/>
              <a:t> </a:t>
            </a:r>
            <a:r>
              <a:rPr lang="en-US" altLang="en-US" sz="2000"/>
              <a:t>бойынша</a:t>
            </a:r>
            <a:r>
              <a:rPr lang="en-US" altLang="ru-RU" sz="2000"/>
              <a:t> </a:t>
            </a:r>
            <a:r>
              <a:rPr lang="en-US" altLang="en-US" sz="2000"/>
              <a:t>кезекті</a:t>
            </a:r>
            <a:r>
              <a:rPr lang="en-US" altLang="ru-RU" sz="2000"/>
              <a:t> </a:t>
            </a:r>
            <a:r>
              <a:rPr lang="en-US" altLang="en-US" sz="2000"/>
              <a:t>сабақ</a:t>
            </a:r>
            <a:r>
              <a:rPr lang="en-US" altLang="ru-RU" sz="2000"/>
              <a:t> </a:t>
            </a:r>
            <a:r>
              <a:rPr lang="en-US" altLang="en-US" sz="2000"/>
              <a:t>өтті</a:t>
            </a:r>
            <a:r>
              <a:rPr lang="en-US" altLang="ru-RU" sz="2000"/>
              <a:t>. </a:t>
            </a:r>
            <a:r>
              <a:rPr lang="en-US" altLang="en-US" sz="2000"/>
              <a:t>Ақтөбе</a:t>
            </a:r>
            <a:r>
              <a:rPr lang="en-US" altLang="ru-RU" sz="2000"/>
              <a:t> </a:t>
            </a:r>
            <a:r>
              <a:rPr lang="en-US" altLang="en-US" sz="2000"/>
              <a:t>құрылыс</a:t>
            </a:r>
            <a:r>
              <a:rPr lang="en-US" altLang="ru-RU" sz="2000"/>
              <a:t>-</a:t>
            </a:r>
            <a:r>
              <a:rPr lang="en-US" altLang="en-US" sz="2000"/>
              <a:t>техникалық</a:t>
            </a:r>
            <a:r>
              <a:rPr lang="en-US" altLang="ru-RU" sz="2000"/>
              <a:t> </a:t>
            </a:r>
            <a:r>
              <a:rPr lang="en-US" altLang="en-US" sz="2000"/>
              <a:t>колледжінің</a:t>
            </a:r>
            <a:r>
              <a:rPr lang="en-US" altLang="ru-RU" sz="2000"/>
              <a:t> </a:t>
            </a:r>
            <a:r>
              <a:rPr lang="en-US" altLang="en-US" sz="2000"/>
              <a:t>маманы</a:t>
            </a:r>
            <a:r>
              <a:rPr lang="en-US" altLang="ru-RU" sz="2000"/>
              <a:t> </a:t>
            </a:r>
            <a:r>
              <a:rPr lang="en-US" altLang="en-US" sz="2000"/>
              <a:t>Иржанова</a:t>
            </a:r>
            <a:r>
              <a:rPr lang="en-US" altLang="ru-RU" sz="2000"/>
              <a:t> </a:t>
            </a:r>
            <a:r>
              <a:rPr lang="en-US" altLang="en-US" sz="2000"/>
              <a:t>Г</a:t>
            </a:r>
            <a:r>
              <a:rPr lang="en-US" altLang="ru-RU" sz="2000"/>
              <a:t>.</a:t>
            </a:r>
            <a:r>
              <a:rPr lang="en-US" altLang="en-US" sz="2000"/>
              <a:t>С</a:t>
            </a:r>
            <a:r>
              <a:rPr lang="en-US" altLang="ru-RU" sz="2000"/>
              <a:t>. </a:t>
            </a:r>
            <a:r>
              <a:rPr lang="en-US" altLang="en-US" sz="2000"/>
              <a:t>сабақ</a:t>
            </a:r>
            <a:r>
              <a:rPr lang="en-US" altLang="ru-RU" sz="2000"/>
              <a:t> </a:t>
            </a:r>
            <a:r>
              <a:rPr lang="en-US" altLang="en-US" sz="2000"/>
              <a:t>өткізді</a:t>
            </a:r>
            <a:r>
              <a:rPr lang="en-US" altLang="ru-RU" sz="2000"/>
              <a:t> </a:t>
            </a:r>
            <a:endParaRPr lang="en-US" altLang="ru-RU" sz="2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WhatsApp Image 2026-04-15 at 11.00.37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174750"/>
            <a:ext cx="5120640" cy="4952365"/>
          </a:xfrm>
          <a:prstGeom prst="rect">
            <a:avLst/>
          </a:prstGeom>
        </p:spPr>
      </p:pic>
      <p:pic>
        <p:nvPicPr>
          <p:cNvPr id="5" name="Изображение 4" descr="WhatsApp Image 2026-04-15 at 11.00.37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0" y="1175385"/>
            <a:ext cx="5305425" cy="49523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838835"/>
          </a:xfrm>
        </p:spPr>
        <p:txBody>
          <a:bodyPr/>
          <a:p>
            <a:r>
              <a:rPr lang="en-US" altLang="ru-RU" sz="2000"/>
              <a:t>2026 </a:t>
            </a:r>
            <a:r>
              <a:rPr lang="en-US" altLang="en-US" sz="2000"/>
              <a:t>жылдың</a:t>
            </a:r>
            <a:r>
              <a:rPr lang="en-US" altLang="ru-RU" sz="2000"/>
              <a:t> 8 </a:t>
            </a:r>
            <a:r>
              <a:rPr lang="en-US" altLang="en-US" sz="2000"/>
              <a:t>сәуір</a:t>
            </a:r>
            <a:r>
              <a:rPr lang="en-US" altLang="ru-RU" sz="2000"/>
              <a:t> </a:t>
            </a:r>
            <a:r>
              <a:rPr lang="en-US" altLang="en-US" sz="2000"/>
              <a:t>күні</a:t>
            </a:r>
            <a:r>
              <a:rPr lang="en-US" altLang="ru-RU" sz="2000"/>
              <a:t> </a:t>
            </a:r>
            <a:r>
              <a:rPr lang="en-US" altLang="en-US" sz="2000"/>
              <a:t>№</a:t>
            </a:r>
            <a:r>
              <a:rPr lang="en-US" altLang="ru-RU" sz="2000"/>
              <a:t>16 </a:t>
            </a:r>
            <a:r>
              <a:rPr lang="en-US" altLang="en-US" sz="2000"/>
              <a:t>орта</a:t>
            </a:r>
            <a:r>
              <a:rPr lang="en-US" altLang="ru-RU" sz="2000"/>
              <a:t> </a:t>
            </a:r>
            <a:r>
              <a:rPr lang="en-US" altLang="en-US" sz="2000"/>
              <a:t>мектеп</a:t>
            </a:r>
            <a:r>
              <a:rPr lang="en-US" altLang="ru-RU" sz="2000"/>
              <a:t> </a:t>
            </a:r>
            <a:r>
              <a:rPr lang="en-US" altLang="en-US" sz="2000"/>
              <a:t>оқушылары</a:t>
            </a:r>
            <a:r>
              <a:rPr lang="en-US" altLang="ru-RU" sz="2000"/>
              <a:t> </a:t>
            </a:r>
            <a:r>
              <a:rPr lang="en-US" altLang="en-US" sz="2000"/>
              <a:t>ЖШС</a:t>
            </a:r>
            <a:r>
              <a:rPr lang="en-US" altLang="ru-RU" sz="2000"/>
              <a:t> FIBC KAZAKHSTAN </a:t>
            </a:r>
            <a:r>
              <a:rPr lang="en-US" altLang="en-US" sz="2000"/>
              <a:t>зауытына</a:t>
            </a:r>
            <a:r>
              <a:rPr lang="en-US" altLang="ru-RU" sz="2000"/>
              <a:t> </a:t>
            </a:r>
            <a:r>
              <a:rPr lang="en-US" altLang="en-US" sz="2000"/>
              <a:t>экскурсия</a:t>
            </a:r>
            <a:r>
              <a:rPr lang="en-US" altLang="ru-RU" sz="2000"/>
              <a:t> </a:t>
            </a:r>
            <a:r>
              <a:rPr lang="en-US" altLang="en-US" sz="2000"/>
              <a:t>жасады</a:t>
            </a:r>
            <a:r>
              <a:rPr lang="en-US" altLang="ru-RU" sz="2000"/>
              <a:t> .</a:t>
            </a:r>
            <a:endParaRPr lang="en-US" altLang="ru-RU" sz="2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WhatsApp Image 2026-04-15 at 11.10.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174750"/>
            <a:ext cx="4911725" cy="4952365"/>
          </a:xfrm>
          <a:prstGeom prst="rect">
            <a:avLst/>
          </a:prstGeom>
        </p:spPr>
      </p:pic>
      <p:pic>
        <p:nvPicPr>
          <p:cNvPr id="5" name="Изображение 4" descr="WhatsApp Image 2026-04-15 at 11.10.05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325" y="1174750"/>
            <a:ext cx="4975860" cy="49523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ru-RU" sz="2000"/>
              <a:t>2026 </a:t>
            </a:r>
            <a:r>
              <a:rPr lang="en-US" altLang="en-US" sz="2000"/>
              <a:t>жылдың</a:t>
            </a:r>
            <a:r>
              <a:rPr lang="en-US" altLang="ru-RU" sz="2000"/>
              <a:t> 14 </a:t>
            </a:r>
            <a:r>
              <a:rPr lang="en-US" altLang="en-US" sz="2000"/>
              <a:t>сәуір</a:t>
            </a:r>
            <a:r>
              <a:rPr lang="en-US" altLang="ru-RU" sz="2000"/>
              <a:t> </a:t>
            </a:r>
            <a:r>
              <a:rPr lang="en-US" altLang="en-US" sz="2000"/>
              <a:t>күні</a:t>
            </a:r>
            <a:r>
              <a:rPr lang="en-US" altLang="ru-RU" sz="2000"/>
              <a:t> </a:t>
            </a:r>
            <a:r>
              <a:rPr lang="en-US" altLang="en-US" sz="2000"/>
              <a:t>№</a:t>
            </a:r>
            <a:r>
              <a:rPr lang="en-US" altLang="ru-RU" sz="2000"/>
              <a:t>16 </a:t>
            </a:r>
            <a:r>
              <a:rPr lang="en-US" altLang="en-US" sz="2000"/>
              <a:t>орта</a:t>
            </a:r>
            <a:r>
              <a:rPr lang="en-US" altLang="ru-RU" sz="2000"/>
              <a:t> </a:t>
            </a:r>
            <a:r>
              <a:rPr lang="en-US" altLang="en-US" sz="2000"/>
              <a:t>мектебіне</a:t>
            </a:r>
            <a:r>
              <a:rPr lang="en-US" altLang="ru-RU" sz="2000"/>
              <a:t> </a:t>
            </a:r>
            <a:r>
              <a:rPr lang="en-US" altLang="en-US" sz="2000"/>
              <a:t>Ақтөбе</a:t>
            </a:r>
            <a:r>
              <a:rPr lang="en-US" altLang="ru-RU" sz="2000"/>
              <a:t> </a:t>
            </a:r>
            <a:r>
              <a:rPr lang="en-US" altLang="en-US" sz="2000"/>
              <a:t>индустриалды</a:t>
            </a:r>
            <a:r>
              <a:rPr lang="en-US" altLang="ru-RU" sz="2000"/>
              <a:t>-</a:t>
            </a:r>
            <a:r>
              <a:rPr lang="en-US" altLang="en-US" sz="2000"/>
              <a:t>кәсіптік</a:t>
            </a:r>
            <a:r>
              <a:rPr lang="en-US" altLang="ru-RU" sz="2000"/>
              <a:t> </a:t>
            </a:r>
            <a:r>
              <a:rPr lang="en-US" altLang="en-US" sz="2000"/>
              <a:t>колледжінің</a:t>
            </a:r>
            <a:r>
              <a:rPr lang="en-US" altLang="ru-RU" sz="2000"/>
              <a:t> </a:t>
            </a:r>
            <a:r>
              <a:rPr lang="en-US" altLang="en-US" sz="2000"/>
              <a:t>мамандары</a:t>
            </a:r>
            <a:r>
              <a:rPr lang="en-US" altLang="ru-RU" sz="2000"/>
              <a:t> </a:t>
            </a:r>
            <a:r>
              <a:rPr lang="en-US" altLang="en-US" sz="2000"/>
              <a:t>келіп</a:t>
            </a:r>
            <a:r>
              <a:rPr lang="en-US" altLang="ru-RU" sz="2000"/>
              <a:t> , 9 </a:t>
            </a:r>
            <a:r>
              <a:rPr lang="en-US" altLang="en-US" sz="2000"/>
              <a:t>сынып</a:t>
            </a:r>
            <a:r>
              <a:rPr lang="en-US" altLang="ru-RU" sz="2000"/>
              <a:t> </a:t>
            </a:r>
            <a:r>
              <a:rPr lang="en-US" altLang="en-US" sz="2000"/>
              <a:t>оқушыларына</a:t>
            </a:r>
            <a:r>
              <a:rPr lang="en-US" altLang="ru-RU" sz="2000"/>
              <a:t> </a:t>
            </a:r>
            <a:r>
              <a:rPr lang="en-US" altLang="en-US" sz="2000"/>
              <a:t>кәсіптік</a:t>
            </a:r>
            <a:r>
              <a:rPr lang="en-US" altLang="ru-RU" sz="2000"/>
              <a:t> </a:t>
            </a:r>
            <a:r>
              <a:rPr lang="en-US" altLang="en-US" sz="2000"/>
              <a:t>бағдар</a:t>
            </a:r>
            <a:r>
              <a:rPr lang="en-US" altLang="ru-RU" sz="2000"/>
              <a:t> </a:t>
            </a:r>
            <a:r>
              <a:rPr lang="en-US" altLang="en-US" sz="2000"/>
              <a:t>беру</a:t>
            </a:r>
            <a:r>
              <a:rPr lang="en-US" altLang="ru-RU" sz="2000"/>
              <a:t> </a:t>
            </a:r>
            <a:r>
              <a:rPr lang="en-US" altLang="en-US" sz="2000"/>
              <a:t>жұмыстарын</a:t>
            </a:r>
            <a:r>
              <a:rPr lang="en-US" altLang="ru-RU" sz="2000"/>
              <a:t> </a:t>
            </a:r>
            <a:r>
              <a:rPr lang="en-US" altLang="en-US" sz="2000"/>
              <a:t>жүргізді</a:t>
            </a:r>
            <a:r>
              <a:rPr lang="en-US" altLang="ru-RU" sz="2000"/>
              <a:t>.</a:t>
            </a:r>
            <a:endParaRPr lang="en-US" altLang="ru-RU" sz="2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WhatsApp Image 2026-04-15 at 11.16.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5810" y="1175385"/>
            <a:ext cx="5308600" cy="4952365"/>
          </a:xfrm>
          <a:prstGeom prst="rect">
            <a:avLst/>
          </a:prstGeom>
        </p:spPr>
      </p:pic>
      <p:pic>
        <p:nvPicPr>
          <p:cNvPr id="5" name="Изображение 4" descr="WhatsApp Image 2026-04-15 at 11.16.00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74750"/>
            <a:ext cx="523621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 altLang="en-US" sz="1800">
                <a:solidFill>
                  <a:schemeClr val="tx1"/>
                </a:solidFill>
                <a:uFillTx/>
              </a:rPr>
            </a:br>
            <a:br>
              <a:rPr lang="en-US" altLang="en-US" sz="1800">
                <a:solidFill>
                  <a:schemeClr val="tx1"/>
                </a:solidFill>
                <a:uFillTx/>
              </a:rPr>
            </a:br>
            <a:br>
              <a:rPr lang="en-US" altLang="en-US" sz="1800">
                <a:solidFill>
                  <a:schemeClr val="tx1"/>
                </a:solidFill>
                <a:uFillTx/>
              </a:rPr>
            </a:br>
            <a:br>
              <a:rPr lang="en-US" altLang="en-US" sz="1800">
                <a:solidFill>
                  <a:schemeClr val="tx1"/>
                </a:solidFill>
                <a:uFillTx/>
              </a:rPr>
            </a:br>
            <a:r>
              <a:rPr lang="en-US" altLang="en-US" sz="1800">
                <a:solidFill>
                  <a:schemeClr val="tx1"/>
                </a:solidFill>
                <a:uFillTx/>
              </a:rPr>
              <a:t>Ақтөбе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облысы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білім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басқармасының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2025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жылғы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26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тамыздағы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№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368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бұйрығына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сәйкес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,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облыс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мектептерінде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бейіндік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сыныптар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ашу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көзделген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болатын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.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Осыған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орай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мектебіміз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кәсіби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бағдар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беруді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жүзеге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асырып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, 2025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жылдың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22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қыркүйегінде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еңбек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нарығына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қажетті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мамандар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даярлау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мақсатында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“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Ақтөбе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құрылыс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-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техникалық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колледжімен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”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ресми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келісімшарт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800">
                <a:solidFill>
                  <a:schemeClr val="tx1"/>
                </a:solidFill>
                <a:uFillTx/>
              </a:rPr>
              <a:t>жасасты</a:t>
            </a:r>
            <a:r>
              <a:rPr lang="en-US" altLang="ru-RU" sz="1800">
                <a:solidFill>
                  <a:schemeClr val="tx1"/>
                </a:solidFill>
                <a:uFillTx/>
              </a:rPr>
              <a:t>.</a:t>
            </a:r>
            <a:endParaRPr lang="en-US" altLang="en-US" sz="1800">
              <a:solidFill>
                <a:schemeClr val="tx1"/>
              </a:solidFill>
              <a:uFillTx/>
            </a:endParaRPr>
          </a:p>
        </p:txBody>
      </p:sp>
      <p:pic>
        <p:nvPicPr>
          <p:cNvPr id="5" name="Изображение 4" descr="WhatsApp Image 2026-01-20 at 09.21.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0190" y="1936115"/>
            <a:ext cx="3471545" cy="293497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812800" y="5140960"/>
            <a:ext cx="9486265" cy="12547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/>
              <a:t>Ынтымақтастық</a:t>
            </a:r>
            <a:r>
              <a:rPr lang="en-US" altLang="ru-RU"/>
              <a:t> </a:t>
            </a:r>
            <a:r>
              <a:rPr lang="en-US" altLang="en-US"/>
              <a:t>аясында</a:t>
            </a:r>
            <a:r>
              <a:rPr lang="en-US" altLang="ru-RU"/>
              <a:t> </a:t>
            </a:r>
            <a:r>
              <a:rPr lang="en-US" altLang="en-US"/>
              <a:t>мектебімізде</a:t>
            </a:r>
            <a:r>
              <a:rPr lang="en-US" altLang="ru-RU"/>
              <a:t> 23 </a:t>
            </a:r>
            <a:r>
              <a:rPr lang="en-US" altLang="en-US"/>
              <a:t>оқушы</a:t>
            </a:r>
            <a:r>
              <a:rPr lang="en-US" altLang="en-US"/>
              <a:t> “</a:t>
            </a:r>
            <a:r>
              <a:rPr lang="en-US" altLang="ru-RU"/>
              <a:t> IT </a:t>
            </a:r>
            <a:r>
              <a:rPr lang="en-US" altLang="en-US"/>
              <a:t>және</a:t>
            </a:r>
            <a:r>
              <a:rPr lang="en-US" altLang="ru-RU"/>
              <a:t> </a:t>
            </a:r>
            <a:r>
              <a:rPr lang="en-US" altLang="en-US"/>
              <a:t>бағдарламалау</a:t>
            </a:r>
            <a:r>
              <a:rPr lang="en-US" altLang="en-US"/>
              <a:t> ”</a:t>
            </a:r>
            <a:r>
              <a:rPr lang="en-US" altLang="ru-RU"/>
              <a:t> </a:t>
            </a:r>
            <a:r>
              <a:rPr lang="en-US" altLang="en-US"/>
              <a:t>бағыт</a:t>
            </a:r>
            <a:r>
              <a:rPr lang="en-US" altLang="en-US"/>
              <a:t>ын таңдады .</a:t>
            </a: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ru-RU" sz="2000"/>
              <a:t>2026 </a:t>
            </a:r>
            <a:r>
              <a:rPr lang="en-US" altLang="en-US" sz="2000"/>
              <a:t>жылдың</a:t>
            </a:r>
            <a:r>
              <a:rPr lang="en-US" altLang="ru-RU" sz="2000"/>
              <a:t> 15 </a:t>
            </a:r>
            <a:r>
              <a:rPr lang="en-US" altLang="en-US" sz="2000"/>
              <a:t>сәуір</a:t>
            </a:r>
            <a:r>
              <a:rPr lang="en-US" altLang="ru-RU" sz="2000"/>
              <a:t> </a:t>
            </a:r>
            <a:r>
              <a:rPr lang="en-US" altLang="en-US" sz="2000"/>
              <a:t>күні</a:t>
            </a:r>
            <a:r>
              <a:rPr lang="en-US" altLang="ru-RU" sz="2000"/>
              <a:t> </a:t>
            </a:r>
            <a:r>
              <a:rPr lang="en-US" altLang="en-US" sz="2000"/>
              <a:t>мектебіміздің</a:t>
            </a:r>
            <a:r>
              <a:rPr lang="en-US" altLang="ru-RU" sz="2000"/>
              <a:t> 9 </a:t>
            </a:r>
            <a:r>
              <a:rPr lang="en-US" altLang="en-US" sz="2000"/>
              <a:t>сынып</a:t>
            </a:r>
            <a:r>
              <a:rPr lang="en-US" altLang="ru-RU" sz="2000"/>
              <a:t> </a:t>
            </a:r>
            <a:r>
              <a:rPr lang="en-US" altLang="en-US" sz="2000"/>
              <a:t>оқушылары</a:t>
            </a:r>
            <a:r>
              <a:rPr lang="en-US" altLang="ru-RU" sz="2000"/>
              <a:t> </a:t>
            </a:r>
            <a:r>
              <a:rPr lang="en-US" altLang="en-US" sz="2000"/>
              <a:t>Ақтөбе</a:t>
            </a:r>
            <a:r>
              <a:rPr lang="en-US" altLang="ru-RU" sz="2000"/>
              <a:t> </a:t>
            </a:r>
            <a:r>
              <a:rPr lang="en-US" altLang="en-US" sz="2000"/>
              <a:t>құрылыс</a:t>
            </a:r>
            <a:r>
              <a:rPr lang="en-US" altLang="ru-RU" sz="2000"/>
              <a:t>-</a:t>
            </a:r>
            <a:r>
              <a:rPr lang="en-US" altLang="en-US" sz="2000"/>
              <a:t>техникалық</a:t>
            </a:r>
            <a:r>
              <a:rPr lang="en-US" altLang="ru-RU" sz="2000"/>
              <a:t> </a:t>
            </a:r>
            <a:r>
              <a:rPr lang="en-US" altLang="en-US" sz="2000"/>
              <a:t>колледжіне</a:t>
            </a:r>
            <a:r>
              <a:rPr lang="en-US" altLang="ru-RU" sz="2000"/>
              <a:t> </a:t>
            </a:r>
            <a:r>
              <a:rPr lang="en-US" altLang="en-US" sz="2000"/>
              <a:t>ашық</a:t>
            </a:r>
            <a:r>
              <a:rPr lang="en-US" altLang="ru-RU" sz="2000"/>
              <a:t> </a:t>
            </a:r>
            <a:r>
              <a:rPr lang="en-US" altLang="en-US" sz="2000"/>
              <a:t>есік</a:t>
            </a:r>
            <a:r>
              <a:rPr lang="en-US" altLang="ru-RU" sz="2000"/>
              <a:t> </a:t>
            </a:r>
            <a:r>
              <a:rPr lang="en-US" altLang="en-US" sz="2000"/>
              <a:t>күніне</a:t>
            </a:r>
            <a:r>
              <a:rPr lang="en-US" altLang="ru-RU" sz="2000"/>
              <a:t> </a:t>
            </a:r>
            <a:r>
              <a:rPr lang="en-US" altLang="en-US" sz="2000"/>
              <a:t>барды</a:t>
            </a:r>
            <a:endParaRPr lang="en-US" altLang="ru-RU" sz="2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WhatsApp Image 2026-04-15 at 13.33.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3100" y="1174750"/>
            <a:ext cx="5143500" cy="4953000"/>
          </a:xfrm>
          <a:prstGeom prst="rect">
            <a:avLst/>
          </a:prstGeom>
        </p:spPr>
      </p:pic>
      <p:pic>
        <p:nvPicPr>
          <p:cNvPr id="5" name="Изображение 4" descr="WhatsApp Image 2026-04-15 at 13.33.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74750"/>
            <a:ext cx="51435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20700"/>
            <a:ext cx="10972800" cy="1459230"/>
          </a:xfrm>
        </p:spPr>
        <p:txBody>
          <a:bodyPr/>
          <a:p>
            <a:r>
              <a:rPr lang="en-US" altLang="ru-RU" sz="1600"/>
              <a:t>2025 </a:t>
            </a:r>
            <a:r>
              <a:rPr lang="en-US" altLang="en-US" sz="1600"/>
              <a:t>жылдың</a:t>
            </a:r>
            <a:r>
              <a:rPr lang="en-US" altLang="ru-RU" sz="1600"/>
              <a:t> 26 </a:t>
            </a:r>
            <a:r>
              <a:rPr lang="en-US" altLang="en-US" sz="1600"/>
              <a:t>қыркүйек</a:t>
            </a:r>
            <a:r>
              <a:rPr lang="en-US" altLang="ru-RU" sz="1600"/>
              <a:t> </a:t>
            </a:r>
            <a:r>
              <a:rPr lang="en-US" altLang="en-US" sz="1600"/>
              <a:t>күні</a:t>
            </a:r>
            <a:r>
              <a:rPr lang="en-US" altLang="ru-RU" sz="1600"/>
              <a:t>   </a:t>
            </a:r>
            <a:r>
              <a:rPr lang="en-US" altLang="en-US" sz="1600"/>
              <a:t>мектеп</a:t>
            </a:r>
            <a:r>
              <a:rPr lang="en-US" altLang="ru-RU" sz="1600"/>
              <a:t> </a:t>
            </a:r>
            <a:r>
              <a:rPr lang="en-US" altLang="en-US" sz="1600"/>
              <a:t>оқушыларының</a:t>
            </a:r>
            <a:r>
              <a:rPr lang="en-US" altLang="ru-RU" sz="1600"/>
              <a:t> </a:t>
            </a:r>
            <a:r>
              <a:rPr lang="en-US" altLang="en-US" sz="1600"/>
              <a:t>кәсіби</a:t>
            </a:r>
            <a:r>
              <a:rPr lang="en-US" altLang="ru-RU" sz="1600"/>
              <a:t> </a:t>
            </a:r>
            <a:r>
              <a:rPr lang="en-US" altLang="en-US" sz="1600"/>
              <a:t>бағдарын</a:t>
            </a:r>
            <a:r>
              <a:rPr lang="en-US" altLang="ru-RU" sz="1600"/>
              <a:t> </a:t>
            </a:r>
            <a:r>
              <a:rPr lang="en-US" altLang="en-US" sz="1600"/>
              <a:t>қалыптастыру</a:t>
            </a:r>
            <a:r>
              <a:rPr lang="en-US" altLang="ru-RU" sz="1600"/>
              <a:t> </a:t>
            </a:r>
            <a:r>
              <a:rPr lang="en-US" altLang="en-US" sz="1600"/>
              <a:t>мақсатында</a:t>
            </a:r>
            <a:r>
              <a:rPr lang="en-US" altLang="ru-RU" sz="1600"/>
              <a:t>    9 “</a:t>
            </a:r>
            <a:r>
              <a:rPr lang="en-US" altLang="en-US" sz="1600"/>
              <a:t>А</a:t>
            </a:r>
            <a:r>
              <a:rPr lang="en-US" altLang="ru-RU" sz="1600"/>
              <a:t>”, “</a:t>
            </a:r>
            <a:r>
              <a:rPr lang="en-US" altLang="en-US" sz="1600"/>
              <a:t>Ә</a:t>
            </a:r>
            <a:r>
              <a:rPr lang="en-US" altLang="ru-RU" sz="1600"/>
              <a:t>”, “</a:t>
            </a:r>
            <a:r>
              <a:rPr lang="en-US" altLang="en-US" sz="1600"/>
              <a:t>Б</a:t>
            </a:r>
            <a:r>
              <a:rPr lang="en-US" altLang="ru-RU" sz="1600"/>
              <a:t>”, “</a:t>
            </a:r>
            <a:r>
              <a:rPr lang="en-US" altLang="en-US" sz="1600"/>
              <a:t>В</a:t>
            </a:r>
            <a:r>
              <a:rPr lang="en-US" altLang="ru-RU" sz="1600"/>
              <a:t>”, “</a:t>
            </a:r>
            <a:r>
              <a:rPr lang="en-US" altLang="en-US" sz="1600"/>
              <a:t>Г</a:t>
            </a:r>
            <a:r>
              <a:rPr lang="en-US" altLang="ru-RU" sz="1600"/>
              <a:t>”,  </a:t>
            </a:r>
            <a:r>
              <a:rPr lang="en-US" altLang="en-US" sz="1600"/>
              <a:t>сыныптарынан</a:t>
            </a:r>
            <a:r>
              <a:rPr lang="en-US" altLang="ru-RU" sz="1600"/>
              <a:t> </a:t>
            </a:r>
            <a:r>
              <a:rPr lang="en-US" altLang="en-US" sz="1600"/>
              <a:t>барлығы</a:t>
            </a:r>
            <a:r>
              <a:rPr lang="en-US" altLang="ru-RU" sz="1600"/>
              <a:t> 23 </a:t>
            </a:r>
            <a:r>
              <a:rPr lang="en-US" altLang="en-US" sz="1600"/>
              <a:t>оқушы</a:t>
            </a:r>
            <a:r>
              <a:rPr lang="en-US" altLang="ru-RU" sz="1600"/>
              <a:t> </a:t>
            </a:r>
            <a:r>
              <a:rPr lang="en-US" altLang="en-US" sz="1600"/>
              <a:t>Ақтөбе</a:t>
            </a:r>
            <a:r>
              <a:rPr lang="en-US" altLang="ru-RU" sz="1600"/>
              <a:t> </a:t>
            </a:r>
            <a:r>
              <a:rPr lang="en-US" altLang="en-US" sz="1600"/>
              <a:t>құрылыс</a:t>
            </a:r>
            <a:r>
              <a:rPr lang="en-US" altLang="ru-RU" sz="1600"/>
              <a:t>-</a:t>
            </a:r>
            <a:r>
              <a:rPr lang="en-US" altLang="en-US" sz="1600"/>
              <a:t>техникалық</a:t>
            </a:r>
            <a:r>
              <a:rPr lang="en-US" altLang="ru-RU" sz="1600"/>
              <a:t> </a:t>
            </a:r>
            <a:r>
              <a:rPr lang="en-US" altLang="en-US" sz="1600"/>
              <a:t>колледжіне</a:t>
            </a:r>
            <a:r>
              <a:rPr lang="en-US" altLang="ru-RU" sz="1600"/>
              <a:t> </a:t>
            </a:r>
            <a:r>
              <a:rPr lang="en-US" altLang="en-US" sz="1600"/>
              <a:t>танымдық</a:t>
            </a:r>
            <a:r>
              <a:rPr lang="en-US" altLang="ru-RU" sz="1600"/>
              <a:t> </a:t>
            </a:r>
            <a:r>
              <a:rPr lang="en-US" altLang="en-US" sz="1600"/>
              <a:t>экскурсияға</a:t>
            </a:r>
            <a:r>
              <a:rPr lang="en-US" altLang="ru-RU" sz="1600"/>
              <a:t> </a:t>
            </a:r>
            <a:r>
              <a:rPr lang="en-US" altLang="en-US" sz="1600"/>
              <a:t>бару</a:t>
            </a:r>
            <a:r>
              <a:rPr lang="en-US" altLang="ru-RU" sz="1600"/>
              <a:t> </a:t>
            </a:r>
            <a:r>
              <a:rPr lang="en-US" altLang="en-US" sz="1600"/>
              <a:t>ұйымдастырылды</a:t>
            </a:r>
            <a:r>
              <a:rPr lang="en-US" altLang="ru-RU" sz="1600"/>
              <a:t>. </a:t>
            </a:r>
            <a:br>
              <a:rPr lang="en-US" altLang="ru-RU" sz="1600"/>
            </a:br>
            <a:r>
              <a:rPr lang="en-US" altLang="ru-RU" sz="1600"/>
              <a:t>  </a:t>
            </a:r>
            <a:r>
              <a:rPr lang="en-US" altLang="en-US" sz="1600"/>
              <a:t>Бұл</a:t>
            </a:r>
            <a:r>
              <a:rPr lang="en-US" altLang="ru-RU" sz="1600"/>
              <a:t> </a:t>
            </a:r>
            <a:r>
              <a:rPr lang="en-US" altLang="en-US" sz="1600"/>
              <a:t>шараның</a:t>
            </a:r>
            <a:r>
              <a:rPr lang="en-US" altLang="ru-RU" sz="1600"/>
              <a:t> </a:t>
            </a:r>
            <a:r>
              <a:rPr lang="en-US" altLang="en-US" sz="1600"/>
              <a:t>басты</a:t>
            </a:r>
            <a:r>
              <a:rPr lang="en-US" altLang="ru-RU" sz="1600"/>
              <a:t> </a:t>
            </a:r>
            <a:r>
              <a:rPr lang="en-US" altLang="en-US" sz="1600"/>
              <a:t>мақсаты</a:t>
            </a:r>
            <a:r>
              <a:rPr lang="en-US" altLang="ru-RU" sz="1600"/>
              <a:t> – </a:t>
            </a:r>
            <a:r>
              <a:rPr lang="en-US" altLang="en-US" sz="1600"/>
              <a:t>оқушыларға</a:t>
            </a:r>
            <a:r>
              <a:rPr lang="en-US" altLang="ru-RU" sz="1600"/>
              <a:t> </a:t>
            </a:r>
            <a:r>
              <a:rPr lang="en-US" altLang="en-US" sz="1600"/>
              <a:t>болашақ</a:t>
            </a:r>
            <a:r>
              <a:rPr lang="en-US" altLang="ru-RU" sz="1600"/>
              <a:t> </a:t>
            </a:r>
            <a:r>
              <a:rPr lang="en-US" altLang="en-US" sz="1600"/>
              <a:t>мамандығын</a:t>
            </a:r>
            <a:r>
              <a:rPr lang="en-US" altLang="ru-RU" sz="1600"/>
              <a:t> </a:t>
            </a:r>
            <a:r>
              <a:rPr lang="en-US" altLang="en-US" sz="1600"/>
              <a:t>саналы</a:t>
            </a:r>
            <a:r>
              <a:rPr lang="en-US" altLang="ru-RU" sz="1600"/>
              <a:t> </a:t>
            </a:r>
            <a:r>
              <a:rPr lang="en-US" altLang="en-US" sz="1600"/>
              <a:t>түрде</a:t>
            </a:r>
            <a:r>
              <a:rPr lang="en-US" altLang="ru-RU" sz="1600"/>
              <a:t> </a:t>
            </a:r>
            <a:r>
              <a:rPr lang="en-US" altLang="en-US" sz="1600"/>
              <a:t>таңдауға</a:t>
            </a:r>
            <a:r>
              <a:rPr lang="en-US" altLang="ru-RU" sz="1600"/>
              <a:t> </a:t>
            </a:r>
            <a:r>
              <a:rPr lang="en-US" altLang="en-US" sz="1600"/>
              <a:t>бағыт</a:t>
            </a:r>
            <a:r>
              <a:rPr lang="en-US" altLang="ru-RU" sz="1600"/>
              <a:t> </a:t>
            </a:r>
            <a:r>
              <a:rPr lang="en-US" altLang="en-US" sz="1600"/>
              <a:t>беру</a:t>
            </a:r>
            <a:r>
              <a:rPr lang="en-US" altLang="ru-RU" sz="1600"/>
              <a:t>, </a:t>
            </a:r>
            <a:r>
              <a:rPr lang="en-US" altLang="en-US" sz="1600"/>
              <a:t>еңбек</a:t>
            </a:r>
            <a:r>
              <a:rPr lang="en-US" altLang="ru-RU" sz="1600"/>
              <a:t> </a:t>
            </a:r>
            <a:r>
              <a:rPr lang="en-US" altLang="en-US" sz="1600"/>
              <a:t>нарығындағы</a:t>
            </a:r>
            <a:r>
              <a:rPr lang="en-US" altLang="ru-RU" sz="1600"/>
              <a:t> </a:t>
            </a:r>
            <a:r>
              <a:rPr lang="en-US" altLang="en-US" sz="1600"/>
              <a:t>сұранысқа</a:t>
            </a:r>
            <a:r>
              <a:rPr lang="en-US" altLang="ru-RU" sz="1600"/>
              <a:t> </a:t>
            </a:r>
            <a:r>
              <a:rPr lang="en-US" altLang="en-US" sz="1600"/>
              <a:t>ие</a:t>
            </a:r>
            <a:r>
              <a:rPr lang="en-US" altLang="ru-RU" sz="1600"/>
              <a:t> </a:t>
            </a:r>
            <a:r>
              <a:rPr lang="en-US" altLang="en-US" sz="1600"/>
              <a:t>кәсіп</a:t>
            </a:r>
            <a:r>
              <a:rPr lang="en-US" altLang="ru-RU" sz="1600"/>
              <a:t> </a:t>
            </a:r>
            <a:r>
              <a:rPr lang="en-US" altLang="en-US" sz="1600"/>
              <a:t>түрлерімен</a:t>
            </a:r>
            <a:r>
              <a:rPr lang="en-US" altLang="ru-RU" sz="1600"/>
              <a:t> </a:t>
            </a:r>
            <a:r>
              <a:rPr lang="en-US" altLang="en-US" sz="1600"/>
              <a:t>жақынырақ</a:t>
            </a:r>
            <a:r>
              <a:rPr lang="en-US" altLang="ru-RU" sz="1600"/>
              <a:t> </a:t>
            </a:r>
            <a:r>
              <a:rPr lang="en-US" altLang="en-US" sz="1600"/>
              <a:t>таныстыру</a:t>
            </a:r>
            <a:r>
              <a:rPr lang="en-US" altLang="ru-RU" sz="1600"/>
              <a:t>.</a:t>
            </a:r>
            <a:endParaRPr lang="en-US" altLang="ru-RU" sz="1600"/>
          </a:p>
        </p:txBody>
      </p:sp>
      <p:pic>
        <p:nvPicPr>
          <p:cNvPr id="4" name="Изображение 3" descr="WhatsApp Image 2026-01-20 at 09.26.46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9525" y="2297430"/>
            <a:ext cx="4232910" cy="3388360"/>
          </a:xfrm>
          <a:prstGeom prst="rect">
            <a:avLst/>
          </a:prstGeom>
        </p:spPr>
      </p:pic>
      <p:pic>
        <p:nvPicPr>
          <p:cNvPr id="5" name="Изображение 4" descr="WhatsApp Image 2026-01-20 at 09.26.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25" y="2296795"/>
            <a:ext cx="4446905" cy="33889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 altLang="en-US" sz="1600">
                <a:solidFill>
                  <a:schemeClr val="tx1"/>
                </a:solidFill>
                <a:uFillTx/>
              </a:rPr>
            </a:br>
            <a:br>
              <a:rPr lang="en-US" altLang="en-US" sz="1600">
                <a:solidFill>
                  <a:schemeClr val="tx1"/>
                </a:solidFill>
                <a:uFillTx/>
              </a:rPr>
            </a:br>
            <a:br>
              <a:rPr lang="en-US" altLang="en-US" sz="1600">
                <a:solidFill>
                  <a:schemeClr val="tx1"/>
                </a:solidFill>
                <a:uFillTx/>
              </a:rPr>
            </a:br>
            <a:br>
              <a:rPr lang="en-US" altLang="en-US" sz="1600">
                <a:solidFill>
                  <a:schemeClr val="tx1"/>
                </a:solidFill>
                <a:uFillTx/>
              </a:rPr>
            </a:br>
            <a:br>
              <a:rPr lang="en-US" altLang="en-US" sz="1600">
                <a:solidFill>
                  <a:schemeClr val="tx1"/>
                </a:solidFill>
                <a:uFillTx/>
              </a:rPr>
            </a:br>
            <a:br>
              <a:rPr lang="en-US" altLang="en-US" sz="1600">
                <a:solidFill>
                  <a:schemeClr val="tx1"/>
                </a:solidFill>
                <a:uFillTx/>
              </a:rPr>
            </a:br>
            <a:r>
              <a:rPr lang="en-US" altLang="en-US" sz="1600">
                <a:solidFill>
                  <a:schemeClr val="tx1"/>
                </a:solidFill>
                <a:uFillTx/>
              </a:rPr>
              <a:t>«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2025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жыл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–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Жұмысшы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мамандықтар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жылы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»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аясында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7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қазан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күні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“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№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16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орта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мектебінде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”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бейіндіп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сыныпқа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IT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және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бағдарламалау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бағыты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бойынша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“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Ақтөбе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құрылыс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-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техникалық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колледжінің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”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мамандарының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алғашқы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сабағы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 </a:t>
            </a:r>
            <a:r>
              <a:rPr lang="en-US" altLang="en-US" sz="1600">
                <a:solidFill>
                  <a:schemeClr val="tx1"/>
                </a:solidFill>
                <a:uFillTx/>
              </a:rPr>
              <a:t>өтті</a:t>
            </a:r>
            <a:r>
              <a:rPr lang="en-US" altLang="ru-RU" sz="1600">
                <a:solidFill>
                  <a:schemeClr val="tx1"/>
                </a:solidFill>
                <a:uFillTx/>
              </a:rPr>
              <a:t>.</a:t>
            </a:r>
            <a:br>
              <a:rPr lang="en-US" altLang="ru-RU" sz="1600">
                <a:solidFill>
                  <a:schemeClr val="tx1"/>
                </a:solidFill>
                <a:uFillTx/>
              </a:rPr>
            </a:br>
            <a:endParaRPr lang="en-US" altLang="ru-RU" sz="1600">
              <a:solidFill>
                <a:schemeClr val="tx1"/>
              </a:solidFill>
              <a:uFillTx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5441950"/>
            <a:ext cx="10972800" cy="685800"/>
          </a:xfrm>
        </p:spPr>
        <p:txBody>
          <a:bodyPr/>
          <a:p>
            <a:r>
              <a:rPr lang="en-US" altLang="en-US" sz="1600">
                <a:uFillTx/>
                <a:sym typeface="+mn-ea"/>
              </a:rPr>
              <a:t>Алғашқы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сабақта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алдымен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тәжірибелі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ұстаз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Логвиненко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Светлана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Анатольевна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ойын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ретінде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жүргізіп</a:t>
            </a:r>
            <a:r>
              <a:rPr lang="en-US" altLang="ru-RU" sz="1600">
                <a:uFillTx/>
                <a:sym typeface="+mn-ea"/>
              </a:rPr>
              <a:t>  </a:t>
            </a:r>
            <a:r>
              <a:rPr lang="en-US" altLang="en-US" sz="1600">
                <a:uFillTx/>
                <a:sym typeface="+mn-ea"/>
              </a:rPr>
              <a:t>оқушылармен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танысты</a:t>
            </a:r>
            <a:r>
              <a:rPr lang="en-US" altLang="ru-RU" sz="1600">
                <a:uFillTx/>
                <a:sym typeface="+mn-ea"/>
              </a:rPr>
              <a:t>. </a:t>
            </a:r>
            <a:r>
              <a:rPr lang="en-US" altLang="en-US" sz="1600">
                <a:uFillTx/>
                <a:sym typeface="+mn-ea"/>
              </a:rPr>
              <a:t>Оқушылардың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барлығы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сабақтың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бірінші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минутынан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қызығушылықпен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қатысып</a:t>
            </a:r>
            <a:r>
              <a:rPr lang="en-US" altLang="ru-RU" sz="1600">
                <a:uFillTx/>
                <a:sym typeface="+mn-ea"/>
              </a:rPr>
              <a:t> , </a:t>
            </a:r>
            <a:r>
              <a:rPr lang="en-US" altLang="en-US" sz="1600">
                <a:uFillTx/>
                <a:sym typeface="+mn-ea"/>
              </a:rPr>
              <a:t>мұғаліммен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тез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тіл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табысып</a:t>
            </a:r>
            <a:r>
              <a:rPr lang="en-US" altLang="ru-RU" sz="1600">
                <a:uFillTx/>
                <a:sym typeface="+mn-ea"/>
              </a:rPr>
              <a:t> </a:t>
            </a:r>
            <a:r>
              <a:rPr lang="en-US" altLang="en-US" sz="1600">
                <a:uFillTx/>
                <a:sym typeface="+mn-ea"/>
              </a:rPr>
              <a:t>кетті</a:t>
            </a:r>
            <a:r>
              <a:rPr lang="en-US" altLang="ru-RU" sz="1600">
                <a:uFillTx/>
                <a:sym typeface="+mn-ea"/>
              </a:rPr>
              <a:t>.</a:t>
            </a:r>
            <a:endParaRPr lang="ru-RU" altLang="en-US" sz="1600"/>
          </a:p>
        </p:txBody>
      </p:sp>
      <p:pic>
        <p:nvPicPr>
          <p:cNvPr id="4" name="Picture 2" descr="WhatsApp Image 2025-12-10 at 11.05.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875" y="1914525"/>
            <a:ext cx="3613150" cy="3028315"/>
          </a:xfrm>
          <a:prstGeom prst="rect">
            <a:avLst/>
          </a:prstGeom>
        </p:spPr>
      </p:pic>
      <p:pic>
        <p:nvPicPr>
          <p:cNvPr id="5" name="Picture 1" descr="WhatsApp Image 2025-12-10 at 11.05.44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010" y="1915160"/>
            <a:ext cx="3446780" cy="3027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 altLang="en-US" sz="2000"/>
            </a:br>
            <a:br>
              <a:rPr lang="en-US" altLang="en-US" sz="2000"/>
            </a:br>
            <a:r>
              <a:rPr lang="en-US" altLang="en-US" sz="2000"/>
              <a:t>2025 жылдың 20 қазан айында </a:t>
            </a:r>
            <a:r>
              <a:rPr lang="en-US" altLang="ru-RU" sz="2000"/>
              <a:t>“</a:t>
            </a:r>
            <a:r>
              <a:rPr lang="en-US" altLang="en-US" sz="2000"/>
              <a:t>№</a:t>
            </a:r>
            <a:r>
              <a:rPr lang="en-US" altLang="ru-RU" sz="2000"/>
              <a:t>16 </a:t>
            </a:r>
            <a:r>
              <a:rPr lang="en-US" altLang="en-US" sz="2000"/>
              <a:t>орта</a:t>
            </a:r>
            <a:r>
              <a:rPr lang="en-US" altLang="ru-RU" sz="2000"/>
              <a:t> </a:t>
            </a:r>
            <a:r>
              <a:rPr lang="en-US" altLang="en-US" sz="2000"/>
              <a:t>мектебіне</a:t>
            </a:r>
            <a:r>
              <a:rPr lang="en-US" altLang="ru-RU" sz="2000"/>
              <a:t>”  “Heriot Watt” </a:t>
            </a:r>
            <a:r>
              <a:rPr lang="en-US" altLang="en-US" sz="2000"/>
              <a:t>университетінің</a:t>
            </a:r>
            <a:r>
              <a:rPr lang="en-US" altLang="ru-RU" sz="2000"/>
              <a:t> </a:t>
            </a:r>
            <a:r>
              <a:rPr lang="en-US" altLang="en-US" sz="2000"/>
              <a:t>мамандары</a:t>
            </a:r>
            <a:r>
              <a:rPr lang="en-US" altLang="en-US" sz="2000"/>
              <a:t> Тайтус Огайо</a:t>
            </a:r>
            <a:r>
              <a:rPr lang="en-US" altLang="ru-RU" sz="2000"/>
              <a:t> </a:t>
            </a:r>
            <a:r>
              <a:rPr lang="en-US" altLang="en-US" sz="2000"/>
              <a:t>және Айгерім Асылгерейқызы </a:t>
            </a:r>
            <a:r>
              <a:rPr lang="en-US" altLang="ru-RU" sz="2000"/>
              <a:t>11 </a:t>
            </a:r>
            <a:r>
              <a:rPr lang="en-US" altLang="en-US" sz="2000"/>
              <a:t>сынып</a:t>
            </a:r>
            <a:r>
              <a:rPr lang="en-US" altLang="ru-RU" sz="2000"/>
              <a:t> </a:t>
            </a:r>
            <a:r>
              <a:rPr lang="en-US" altLang="en-US" sz="2000"/>
              <a:t>оқушыларымен</a:t>
            </a:r>
            <a:r>
              <a:rPr lang="en-US" altLang="ru-RU" sz="2000"/>
              <a:t> </a:t>
            </a:r>
            <a:r>
              <a:rPr lang="en-US" altLang="en-US" sz="2000"/>
              <a:t>кездес</a:t>
            </a:r>
            <a:r>
              <a:rPr lang="en-US" altLang="en-US" sz="2000"/>
              <a:t>у өткізді</a:t>
            </a:r>
            <a:endParaRPr lang="en-US" altLang="en-US" sz="2000"/>
          </a:p>
        </p:txBody>
      </p:sp>
      <p:pic>
        <p:nvPicPr>
          <p:cNvPr id="4" name="Picture 1" descr="WhatsApp Image 2025-12-10 at 10.10.5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7265" y="1645920"/>
            <a:ext cx="4253865" cy="5054600"/>
          </a:xfrm>
          <a:prstGeom prst="rect">
            <a:avLst/>
          </a:prstGeom>
        </p:spPr>
      </p:pic>
      <p:pic>
        <p:nvPicPr>
          <p:cNvPr id="5" name="Picture 2" descr="WhatsApp Image 2025-12-10 at 10.11.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1646555"/>
            <a:ext cx="4068445" cy="50539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>
              <a:lnSpc>
                <a:spcPct val="100000"/>
              </a:lnSpc>
            </a:pPr>
            <a:r>
              <a:rPr lang="en-US" altLang="ru-RU" sz="1600"/>
              <a:t> </a:t>
            </a:r>
            <a:br>
              <a:rPr lang="en-US" altLang="ru-RU" sz="1600"/>
            </a:br>
            <a:br>
              <a:rPr lang="en-US" altLang="ru-RU" sz="1600"/>
            </a:br>
            <a:br>
              <a:rPr lang="en-US" altLang="ru-RU" sz="1600"/>
            </a:br>
            <a:br>
              <a:rPr lang="en-US" altLang="ru-RU" sz="1600"/>
            </a:br>
            <a:r>
              <a:rPr lang="en-US" altLang="ru-RU" sz="1600"/>
              <a:t>2025 </a:t>
            </a:r>
            <a:r>
              <a:rPr lang="en-US" altLang="en-US" sz="1600"/>
              <a:t>жылдың</a:t>
            </a:r>
            <a:r>
              <a:rPr lang="en-US" altLang="ru-RU" sz="1600"/>
              <a:t> 4 </a:t>
            </a:r>
            <a:r>
              <a:rPr lang="en-US" altLang="en-US" sz="1600"/>
              <a:t>қараша</a:t>
            </a:r>
            <a:r>
              <a:rPr lang="en-US" altLang="ru-RU" sz="1600"/>
              <a:t> </a:t>
            </a:r>
            <a:r>
              <a:rPr lang="en-US" altLang="en-US" sz="1600"/>
              <a:t>күні</a:t>
            </a:r>
            <a:r>
              <a:rPr lang="en-US" altLang="ru-RU" sz="1600"/>
              <a:t> </a:t>
            </a:r>
            <a:r>
              <a:rPr lang="en-US" altLang="en-US" sz="1600"/>
              <a:t>№</a:t>
            </a:r>
            <a:r>
              <a:rPr lang="en-US" altLang="ru-RU" sz="1600"/>
              <a:t>16  </a:t>
            </a:r>
            <a:r>
              <a:rPr lang="en-US" altLang="en-US" sz="1600"/>
              <a:t>орта</a:t>
            </a:r>
            <a:r>
              <a:rPr lang="en-US" altLang="ru-RU" sz="1600"/>
              <a:t> </a:t>
            </a:r>
            <a:r>
              <a:rPr lang="en-US" altLang="en-US" sz="1600"/>
              <a:t>мектебінің</a:t>
            </a:r>
            <a:r>
              <a:rPr lang="en-US" altLang="ru-RU" sz="1600"/>
              <a:t> </a:t>
            </a:r>
            <a:r>
              <a:rPr lang="en-US" altLang="en-US" sz="1600"/>
              <a:t>бейіндік</a:t>
            </a:r>
            <a:r>
              <a:rPr lang="en-US" altLang="ru-RU" sz="1600"/>
              <a:t> </a:t>
            </a:r>
            <a:r>
              <a:rPr lang="en-US" altLang="en-US" sz="1600"/>
              <a:t>сынып</a:t>
            </a:r>
            <a:r>
              <a:rPr lang="en-US" altLang="ru-RU" sz="1600"/>
              <a:t> </a:t>
            </a:r>
            <a:r>
              <a:rPr lang="en-US" altLang="en-US" sz="1600"/>
              <a:t>оқушыларымен</a:t>
            </a:r>
            <a:r>
              <a:rPr lang="en-US" altLang="ru-RU" sz="1600"/>
              <a:t> “</a:t>
            </a:r>
            <a:r>
              <a:rPr lang="en-US" altLang="en-US" sz="1600"/>
              <a:t>Ақтөбе</a:t>
            </a:r>
            <a:r>
              <a:rPr lang="en-US" altLang="ru-RU" sz="1600"/>
              <a:t> </a:t>
            </a:r>
            <a:r>
              <a:rPr lang="en-US" altLang="en-US" sz="1600"/>
              <a:t>құрылыс</a:t>
            </a:r>
            <a:r>
              <a:rPr lang="en-US" altLang="ru-RU" sz="1600"/>
              <a:t>-</a:t>
            </a:r>
            <a:r>
              <a:rPr lang="en-US" altLang="en-US" sz="1600"/>
              <a:t>техникалық</a:t>
            </a:r>
            <a:r>
              <a:rPr lang="en-US" altLang="ru-RU" sz="1600"/>
              <a:t> </a:t>
            </a:r>
            <a:r>
              <a:rPr lang="en-US" altLang="en-US" sz="1600"/>
              <a:t>колледжі</a:t>
            </a:r>
            <a:r>
              <a:rPr lang="en-US" altLang="ru-RU" sz="1600"/>
              <a:t>” </a:t>
            </a:r>
            <a:r>
              <a:rPr lang="en-US" altLang="en-US" sz="1600"/>
              <a:t>екінші</a:t>
            </a:r>
            <a:r>
              <a:rPr lang="en-US" altLang="ru-RU" sz="1600"/>
              <a:t> </a:t>
            </a:r>
            <a:r>
              <a:rPr lang="en-US" altLang="en-US" sz="1600"/>
              <a:t>сабағын</a:t>
            </a:r>
            <a:r>
              <a:rPr lang="en-US" altLang="ru-RU" sz="1600"/>
              <a:t> </a:t>
            </a:r>
            <a:r>
              <a:rPr lang="en-US" altLang="en-US" sz="1600"/>
              <a:t>өткізді</a:t>
            </a:r>
            <a:r>
              <a:rPr lang="en-US" altLang="ru-RU" sz="1600"/>
              <a:t>. </a:t>
            </a:r>
            <a:r>
              <a:rPr lang="en-US" altLang="en-US" sz="1600"/>
              <a:t>Бұл</a:t>
            </a:r>
            <a:r>
              <a:rPr lang="en-US" altLang="ru-RU" sz="1600"/>
              <a:t> </a:t>
            </a:r>
            <a:r>
              <a:rPr lang="en-US" altLang="en-US" sz="1600"/>
              <a:t>жолы</a:t>
            </a:r>
            <a:r>
              <a:rPr lang="en-US" altLang="ru-RU" sz="1600"/>
              <a:t> </a:t>
            </a:r>
            <a:r>
              <a:rPr lang="en-US" altLang="en-US" sz="1600"/>
              <a:t>сабақы</a:t>
            </a:r>
            <a:r>
              <a:rPr lang="en-US" altLang="ru-RU" sz="1600"/>
              <a:t> </a:t>
            </a:r>
            <a:r>
              <a:rPr lang="en-US" altLang="en-US" sz="1600"/>
              <a:t>екінші</a:t>
            </a:r>
            <a:r>
              <a:rPr lang="en-US" altLang="ru-RU" sz="1600"/>
              <a:t> </a:t>
            </a:r>
            <a:r>
              <a:rPr lang="en-US" altLang="en-US" sz="1600"/>
              <a:t>маман</a:t>
            </a:r>
            <a:r>
              <a:rPr lang="en-US" altLang="ru-RU" sz="1600"/>
              <a:t> </a:t>
            </a:r>
            <a:r>
              <a:rPr lang="en-US" altLang="en-US" sz="1600"/>
              <a:t>Иржанова</a:t>
            </a:r>
            <a:r>
              <a:rPr lang="en-US" altLang="ru-RU" sz="1600"/>
              <a:t> </a:t>
            </a:r>
            <a:r>
              <a:rPr lang="en-US" altLang="en-US" sz="1600"/>
              <a:t>Г</a:t>
            </a:r>
            <a:r>
              <a:rPr lang="en-US" altLang="ru-RU" sz="1600"/>
              <a:t>.</a:t>
            </a:r>
            <a:r>
              <a:rPr lang="en-US" altLang="en-US" sz="1600"/>
              <a:t>Ж</a:t>
            </a:r>
            <a:r>
              <a:rPr lang="en-US" altLang="ru-RU" sz="1600"/>
              <a:t>. </a:t>
            </a:r>
            <a:r>
              <a:rPr lang="en-US" altLang="en-US" sz="1600"/>
              <a:t>өткізді</a:t>
            </a:r>
            <a:r>
              <a:rPr lang="en-US" altLang="ru-RU" sz="1600"/>
              <a:t>. </a:t>
            </a:r>
            <a:r>
              <a:rPr lang="en-US" altLang="en-US" sz="1600"/>
              <a:t>Сабақ</a:t>
            </a:r>
            <a:r>
              <a:rPr lang="en-US" altLang="ru-RU" sz="1600"/>
              <a:t> </a:t>
            </a:r>
            <a:r>
              <a:rPr lang="en-US" altLang="en-US" sz="1600"/>
              <a:t>тақырыб</a:t>
            </a:r>
            <a:r>
              <a:rPr lang="en-US" altLang="en-US" sz="1600"/>
              <a:t>ы </a:t>
            </a:r>
            <a:r>
              <a:rPr lang="en-US" altLang="ru-RU" sz="1600"/>
              <a:t>“</a:t>
            </a:r>
            <a:r>
              <a:rPr lang="en-US" altLang="en-US" sz="1600"/>
              <a:t>Мобильдік</a:t>
            </a:r>
            <a:r>
              <a:rPr lang="en-US" altLang="ru-RU" sz="1600"/>
              <a:t> </a:t>
            </a:r>
            <a:r>
              <a:rPr lang="en-US" altLang="en-US" sz="1600"/>
              <a:t>қосымшалар</a:t>
            </a:r>
            <a:r>
              <a:rPr lang="en-US" altLang="ru-RU" sz="1600"/>
              <a:t> </a:t>
            </a:r>
            <a:r>
              <a:rPr lang="en-US" altLang="en-US" sz="1600"/>
              <a:t>және</a:t>
            </a:r>
            <a:r>
              <a:rPr lang="en-US" altLang="ru-RU" sz="1600"/>
              <a:t> </a:t>
            </a:r>
            <a:r>
              <a:rPr lang="en-US" altLang="en-US" sz="1600"/>
              <a:t>қосымшаларды</a:t>
            </a:r>
            <a:r>
              <a:rPr lang="en-US" altLang="ru-RU" sz="1600"/>
              <a:t> </a:t>
            </a:r>
            <a:r>
              <a:rPr lang="en-US" altLang="en-US" sz="1600"/>
              <a:t>жасау</a:t>
            </a:r>
            <a:r>
              <a:rPr lang="en-US" altLang="ru-RU" sz="1600"/>
              <a:t> </a:t>
            </a:r>
            <a:r>
              <a:rPr lang="en-US" altLang="en-US" sz="1600"/>
              <a:t>үшін</a:t>
            </a:r>
            <a:r>
              <a:rPr lang="en-US" altLang="ru-RU" sz="1600"/>
              <a:t> </a:t>
            </a:r>
            <a:r>
              <a:rPr lang="en-US" altLang="en-US" sz="1600"/>
              <a:t>пайдаланылатын</a:t>
            </a:r>
            <a:r>
              <a:rPr lang="en-US" altLang="ru-RU" sz="1600"/>
              <a:t> </a:t>
            </a:r>
            <a:r>
              <a:rPr lang="en-US" altLang="en-US" sz="1600"/>
              <a:t>құралдар</a:t>
            </a:r>
            <a:r>
              <a:rPr lang="en-US" altLang="ru-RU" sz="1600"/>
              <a:t>” </a:t>
            </a:r>
            <a:r>
              <a:rPr lang="en-US" altLang="en-US" sz="1600"/>
              <a:t>туралы</a:t>
            </a:r>
            <a:r>
              <a:rPr lang="en-US" altLang="ru-RU" sz="1600"/>
              <a:t> </a:t>
            </a:r>
            <a:r>
              <a:rPr lang="en-US" altLang="en-US" sz="1600"/>
              <a:t>болды</a:t>
            </a:r>
            <a:r>
              <a:rPr lang="en-US" altLang="ru-RU" sz="1600"/>
              <a:t>.</a:t>
            </a:r>
            <a:r>
              <a:rPr lang="en-US" altLang="ru-RU"/>
              <a:t> 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5421630"/>
            <a:ext cx="10972800" cy="706120"/>
          </a:xfrm>
        </p:spPr>
        <p:txBody>
          <a:bodyPr/>
          <a:p>
            <a:r>
              <a:rPr lang="en-US" altLang="en-US" sz="1600"/>
              <a:t>Мақсаты</a:t>
            </a:r>
            <a:r>
              <a:rPr lang="en-US" altLang="ru-RU" sz="1600"/>
              <a:t>: </a:t>
            </a:r>
            <a:r>
              <a:rPr lang="en-US" altLang="en-US" sz="1600"/>
              <a:t>оқушыларға</a:t>
            </a:r>
            <a:r>
              <a:rPr lang="en-US" altLang="ru-RU" sz="1600"/>
              <a:t> </a:t>
            </a:r>
            <a:r>
              <a:rPr lang="en-US" altLang="en-US" sz="1600"/>
              <a:t>мобильдік</a:t>
            </a:r>
            <a:r>
              <a:rPr lang="en-US" altLang="ru-RU" sz="1600"/>
              <a:t> </a:t>
            </a:r>
            <a:r>
              <a:rPr lang="en-US" altLang="en-US" sz="1600"/>
              <a:t>қосымшаларды</a:t>
            </a:r>
            <a:r>
              <a:rPr lang="en-US" altLang="ru-RU" sz="1600"/>
              <a:t> </a:t>
            </a:r>
            <a:r>
              <a:rPr lang="en-US" altLang="en-US" sz="1600"/>
              <a:t>жасау</a:t>
            </a:r>
            <a:r>
              <a:rPr lang="en-US" altLang="ru-RU" sz="1600"/>
              <a:t> </a:t>
            </a:r>
            <a:r>
              <a:rPr lang="en-US" altLang="en-US" sz="1600"/>
              <a:t>алгоритмдерімен</a:t>
            </a:r>
            <a:r>
              <a:rPr lang="en-US" altLang="ru-RU" sz="1600"/>
              <a:t> </a:t>
            </a:r>
            <a:r>
              <a:rPr lang="en-US" altLang="en-US" sz="1600"/>
              <a:t>таныстырып</a:t>
            </a:r>
            <a:r>
              <a:rPr lang="en-US" altLang="ru-RU" sz="1600"/>
              <a:t> </a:t>
            </a:r>
            <a:r>
              <a:rPr lang="en-US" altLang="en-US" sz="1600"/>
              <a:t>және</a:t>
            </a:r>
            <a:r>
              <a:rPr lang="en-US" altLang="ru-RU" sz="1600"/>
              <a:t> </a:t>
            </a:r>
            <a:r>
              <a:rPr lang="en-US" altLang="en-US" sz="1600"/>
              <a:t>оқушыларға</a:t>
            </a:r>
            <a:r>
              <a:rPr lang="en-US" altLang="ru-RU" sz="1600"/>
              <a:t> </a:t>
            </a:r>
            <a:r>
              <a:rPr lang="en-US" altLang="en-US" sz="1600"/>
              <a:t>әр</a:t>
            </a:r>
            <a:r>
              <a:rPr lang="en-US" altLang="ru-RU" sz="1600"/>
              <a:t> </a:t>
            </a:r>
            <a:r>
              <a:rPr lang="en-US" altLang="en-US" sz="1600"/>
              <a:t>қосымша</a:t>
            </a:r>
            <a:r>
              <a:rPr lang="en-US" altLang="ru-RU" sz="1600"/>
              <a:t> </a:t>
            </a:r>
            <a:r>
              <a:rPr lang="en-US" altLang="en-US" sz="1600"/>
              <a:t>қалай</a:t>
            </a:r>
            <a:r>
              <a:rPr lang="en-US" altLang="ru-RU" sz="1600"/>
              <a:t> </a:t>
            </a:r>
            <a:r>
              <a:rPr lang="en-US" altLang="en-US" sz="1600"/>
              <a:t>құрылатынын</a:t>
            </a:r>
            <a:r>
              <a:rPr lang="en-US" altLang="ru-RU" sz="1600"/>
              <a:t> </a:t>
            </a:r>
            <a:r>
              <a:rPr lang="en-US" altLang="en-US" sz="1600"/>
              <a:t>өздеріне</a:t>
            </a:r>
            <a:r>
              <a:rPr lang="en-US" altLang="ru-RU" sz="1600"/>
              <a:t> </a:t>
            </a:r>
            <a:r>
              <a:rPr lang="en-US" altLang="en-US" sz="1600"/>
              <a:t>тәжірибе</a:t>
            </a:r>
            <a:r>
              <a:rPr lang="en-US" altLang="ru-RU" sz="1600"/>
              <a:t> </a:t>
            </a:r>
            <a:r>
              <a:rPr lang="en-US" altLang="en-US" sz="1600"/>
              <a:t>жасатып</a:t>
            </a:r>
            <a:r>
              <a:rPr lang="en-US" altLang="ru-RU" sz="1600"/>
              <a:t> </a:t>
            </a:r>
            <a:r>
              <a:rPr lang="en-US" altLang="en-US" sz="1600"/>
              <a:t>көрсету</a:t>
            </a:r>
            <a:r>
              <a:rPr lang="en-US" altLang="ru-RU" sz="1600"/>
              <a:t>.</a:t>
            </a:r>
            <a:endParaRPr lang="en-US" altLang="ru-RU" sz="1600"/>
          </a:p>
        </p:txBody>
      </p:sp>
      <p:pic>
        <p:nvPicPr>
          <p:cNvPr id="4" name="Picture 1" descr="WhatsApp Image 2025-12-10 at 10.49.54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5230" y="1557020"/>
            <a:ext cx="4295140" cy="3743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sz="2000"/>
              <a:t>2025 жылы 19 қарашасында </a:t>
            </a:r>
            <a:r>
              <a:rPr lang="en-US" altLang="ru-RU" sz="2000"/>
              <a:t>“</a:t>
            </a:r>
            <a:r>
              <a:rPr lang="en-US" altLang="en-US" sz="2000"/>
              <a:t>Ақтөбе</a:t>
            </a:r>
            <a:r>
              <a:rPr lang="en-US" altLang="ru-RU" sz="2000"/>
              <a:t> </a:t>
            </a:r>
            <a:r>
              <a:rPr lang="en-US" altLang="en-US" sz="2000"/>
              <a:t>құрылыс</a:t>
            </a:r>
            <a:r>
              <a:rPr lang="en-US" altLang="ru-RU" sz="2000"/>
              <a:t> </a:t>
            </a:r>
            <a:r>
              <a:rPr lang="en-US" altLang="en-US" sz="2000"/>
              <a:t>техникалық</a:t>
            </a:r>
            <a:r>
              <a:rPr lang="en-US" altLang="ru-RU" sz="2000"/>
              <a:t> </a:t>
            </a:r>
            <a:r>
              <a:rPr lang="en-US" altLang="en-US" sz="2000"/>
              <a:t>колледжінің</a:t>
            </a:r>
            <a:r>
              <a:rPr lang="en-US" altLang="ru-RU" sz="2000"/>
              <a:t>” “</a:t>
            </a:r>
            <a:r>
              <a:rPr lang="en-US" altLang="en-US" sz="2000"/>
              <a:t>№</a:t>
            </a:r>
            <a:r>
              <a:rPr lang="en-US" altLang="ru-RU" sz="2000"/>
              <a:t>16 </a:t>
            </a:r>
            <a:r>
              <a:rPr lang="en-US" altLang="en-US" sz="2000"/>
              <a:t>орта</a:t>
            </a:r>
            <a:r>
              <a:rPr lang="en-US" altLang="ru-RU" sz="2000"/>
              <a:t> </a:t>
            </a:r>
            <a:r>
              <a:rPr lang="en-US" altLang="en-US" sz="2000"/>
              <a:t>мектебінде</a:t>
            </a:r>
            <a:r>
              <a:rPr lang="en-US" altLang="ru-RU" sz="2000"/>
              <a:t>” </a:t>
            </a:r>
            <a:r>
              <a:rPr lang="en-US" altLang="en-US" sz="2000"/>
              <a:t>бейіндік</a:t>
            </a:r>
            <a:r>
              <a:rPr lang="en-US" altLang="ru-RU" sz="2000"/>
              <a:t> </a:t>
            </a:r>
            <a:r>
              <a:rPr lang="en-US" altLang="en-US" sz="2000"/>
              <a:t>сыныпқа</a:t>
            </a:r>
            <a:r>
              <a:rPr lang="en-US" altLang="ru-RU" sz="2000"/>
              <a:t> IT- </a:t>
            </a:r>
            <a:r>
              <a:rPr lang="en-US" altLang="en-US" sz="2000"/>
              <a:t>мамандығы</a:t>
            </a:r>
            <a:r>
              <a:rPr lang="en-US" altLang="ru-RU" sz="2000"/>
              <a:t> </a:t>
            </a:r>
            <a:r>
              <a:rPr lang="en-US" altLang="en-US" sz="2000"/>
              <a:t>бойынша</a:t>
            </a:r>
            <a:r>
              <a:rPr lang="en-US" altLang="ru-RU" sz="2000"/>
              <a:t> </a:t>
            </a:r>
            <a:r>
              <a:rPr lang="en-US" altLang="en-US" sz="2000"/>
              <a:t>өткізген</a:t>
            </a:r>
            <a:r>
              <a:rPr lang="en-US" altLang="ru-RU" sz="2000"/>
              <a:t> </a:t>
            </a:r>
            <a:r>
              <a:rPr lang="en-US" altLang="en-US" sz="2000"/>
              <a:t>сабағы</a:t>
            </a:r>
            <a:r>
              <a:rPr lang="en-US" altLang="ru-RU" sz="2000"/>
              <a:t>.</a:t>
            </a:r>
            <a:endParaRPr lang="en-US" altLang="ru-RU" sz="2000"/>
          </a:p>
        </p:txBody>
      </p:sp>
      <p:pic>
        <p:nvPicPr>
          <p:cNvPr id="4" name="Picture 1" descr="WhatsApp Image 2025-12-10 at 10.49.54 (5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73275" y="1174750"/>
            <a:ext cx="3714750" cy="4953000"/>
          </a:xfrm>
          <a:prstGeom prst="rect">
            <a:avLst/>
          </a:prstGeom>
        </p:spPr>
      </p:pic>
      <p:pic>
        <p:nvPicPr>
          <p:cNvPr id="6" name="Picture 2" descr="WhatsApp Image 2025-12-10 at 10.49.54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025" y="1174750"/>
            <a:ext cx="4264660" cy="4953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835" y="190500"/>
            <a:ext cx="10972800" cy="1148715"/>
          </a:xfrm>
        </p:spPr>
        <p:txBody>
          <a:bodyPr/>
          <a:p>
            <a:r>
              <a:rPr lang="en-US" altLang="ru-RU" sz="2000"/>
              <a:t>2025 жылдың 20 қарашасында </a:t>
            </a:r>
            <a:r>
              <a:rPr lang="en-US" altLang="ru-RU" sz="2000"/>
              <a:t>“</a:t>
            </a:r>
            <a:r>
              <a:rPr lang="en-US" altLang="en-US" sz="2000"/>
              <a:t>№</a:t>
            </a:r>
            <a:r>
              <a:rPr lang="en-US" altLang="ru-RU" sz="2000"/>
              <a:t>16 </a:t>
            </a:r>
            <a:r>
              <a:rPr lang="en-US" altLang="en-US" sz="2000"/>
              <a:t>орта</a:t>
            </a:r>
            <a:r>
              <a:rPr lang="en-US" altLang="ru-RU" sz="2000"/>
              <a:t> </a:t>
            </a:r>
            <a:r>
              <a:rPr lang="en-US" altLang="en-US" sz="2000"/>
              <a:t>мектеп</a:t>
            </a:r>
            <a:r>
              <a:rPr lang="en-US" altLang="ru-RU" sz="2000"/>
              <a:t>”</a:t>
            </a:r>
            <a:r>
              <a:rPr lang="en-US" altLang="en-US" sz="2000"/>
              <a:t> </a:t>
            </a:r>
            <a:r>
              <a:rPr lang="en-US" altLang="ru-RU" sz="2000"/>
              <a:t>9-11 </a:t>
            </a:r>
            <a:r>
              <a:rPr lang="en-US" altLang="en-US" sz="2000"/>
              <a:t>сынып</a:t>
            </a:r>
            <a:r>
              <a:rPr lang="en-US" altLang="ru-RU" sz="2000"/>
              <a:t> </a:t>
            </a:r>
            <a:r>
              <a:rPr lang="en-US" altLang="en-US" sz="2000"/>
              <a:t>оқушыларының</a:t>
            </a:r>
            <a:r>
              <a:rPr lang="en-US" altLang="ru-RU" sz="2000"/>
              <a:t> </a:t>
            </a:r>
            <a:r>
              <a:rPr lang="en-US" altLang="en-US" sz="2000"/>
              <a:t>ЖШС</a:t>
            </a:r>
            <a:r>
              <a:rPr lang="en-US" altLang="ru-RU" sz="2000"/>
              <a:t> “</a:t>
            </a:r>
            <a:r>
              <a:rPr lang="en-US" altLang="en-US" sz="2000"/>
              <a:t>Нағыз</a:t>
            </a:r>
            <a:r>
              <a:rPr lang="en-US" altLang="ru-RU" sz="2000"/>
              <a:t> </a:t>
            </a:r>
            <a:r>
              <a:rPr lang="en-US" altLang="en-US" sz="2000"/>
              <a:t>бетон</a:t>
            </a:r>
            <a:r>
              <a:rPr lang="en-US" altLang="ru-RU" sz="2000"/>
              <a:t>” </a:t>
            </a:r>
            <a:r>
              <a:rPr lang="en-US" altLang="en-US" sz="2000"/>
              <a:t>зауытына</a:t>
            </a:r>
            <a:r>
              <a:rPr lang="en-US" altLang="ru-RU" sz="2000"/>
              <a:t> </a:t>
            </a:r>
            <a:r>
              <a:rPr lang="en-US" altLang="en-US" sz="2000"/>
              <a:t>экскурси</a:t>
            </a:r>
            <a:r>
              <a:rPr lang="en-US" altLang="en-US" sz="2000"/>
              <a:t>ясына қатысты </a:t>
            </a:r>
            <a:endParaRPr lang="en-US" altLang="en-US" sz="2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5518785"/>
            <a:ext cx="10972800" cy="608965"/>
          </a:xfrm>
        </p:spPr>
        <p:txBody>
          <a:bodyPr/>
          <a:p>
            <a:pPr marL="0" indent="0" algn="l">
              <a:buNone/>
            </a:pPr>
            <a:r>
              <a:rPr lang="en-US" altLang="en-US" sz="2000"/>
              <a:t>Оқушыларды</a:t>
            </a:r>
            <a:r>
              <a:rPr lang="en-US" altLang="ru-RU" sz="2000"/>
              <a:t> </a:t>
            </a:r>
            <a:r>
              <a:rPr lang="en-US" altLang="en-US" sz="2000"/>
              <a:t>экскурсияға</a:t>
            </a:r>
            <a:r>
              <a:rPr lang="en-US" altLang="ru-RU" sz="2000"/>
              <a:t> </a:t>
            </a:r>
            <a:r>
              <a:rPr lang="en-US" altLang="en-US" sz="2000"/>
              <a:t>апару</a:t>
            </a:r>
            <a:r>
              <a:rPr lang="en-US" altLang="ru-RU" sz="2000"/>
              <a:t> </a:t>
            </a:r>
            <a:r>
              <a:rPr lang="en-US" altLang="en-US" sz="2000"/>
              <a:t>барысында</a:t>
            </a:r>
            <a:r>
              <a:rPr lang="en-US" altLang="ru-RU" sz="2000"/>
              <a:t> </a:t>
            </a:r>
            <a:r>
              <a:rPr lang="en-US" altLang="en-US" sz="2000"/>
              <a:t>техникалық</a:t>
            </a:r>
            <a:r>
              <a:rPr lang="en-US" altLang="ru-RU" sz="2000"/>
              <a:t> </a:t>
            </a:r>
            <a:r>
              <a:rPr lang="en-US" altLang="en-US" sz="2000"/>
              <a:t>қауіпсіздік</a:t>
            </a:r>
            <a:r>
              <a:rPr lang="en-US" altLang="ru-RU" sz="2000"/>
              <a:t> </a:t>
            </a:r>
            <a:r>
              <a:rPr lang="en-US" altLang="en-US" sz="2000"/>
              <a:t>талаптары</a:t>
            </a:r>
            <a:r>
              <a:rPr lang="en-US" altLang="ru-RU" sz="2000"/>
              <a:t> </a:t>
            </a:r>
            <a:r>
              <a:rPr lang="en-US" altLang="en-US" sz="2000"/>
              <a:t>толық</a:t>
            </a:r>
            <a:r>
              <a:rPr lang="en-US" altLang="ru-RU" sz="2000"/>
              <a:t> </a:t>
            </a:r>
            <a:r>
              <a:rPr lang="en-US" altLang="en-US" sz="2000"/>
              <a:t>сақталды</a:t>
            </a:r>
            <a:r>
              <a:rPr lang="en-US" altLang="ru-RU" sz="2000"/>
              <a:t>. </a:t>
            </a:r>
            <a:r>
              <a:rPr lang="en-US" altLang="en-US" sz="2000"/>
              <a:t>Оқушыларды</a:t>
            </a:r>
            <a:r>
              <a:rPr lang="en-US" altLang="ru-RU" sz="2000"/>
              <a:t> </a:t>
            </a:r>
            <a:r>
              <a:rPr lang="en-US" altLang="en-US" sz="2000"/>
              <a:t>алып</a:t>
            </a:r>
            <a:r>
              <a:rPr lang="en-US" altLang="ru-RU" sz="2000"/>
              <a:t> </a:t>
            </a:r>
            <a:r>
              <a:rPr lang="en-US" altLang="en-US" sz="2000"/>
              <a:t>жүру</a:t>
            </a:r>
            <a:r>
              <a:rPr lang="en-US" altLang="ru-RU" sz="2000"/>
              <a:t> </a:t>
            </a:r>
            <a:r>
              <a:rPr lang="en-US" altLang="en-US" sz="2000"/>
              <a:t>жұмыстары</a:t>
            </a:r>
            <a:r>
              <a:rPr lang="en-US" altLang="ru-RU" sz="2000"/>
              <a:t> </a:t>
            </a:r>
            <a:r>
              <a:rPr lang="en-US" altLang="en-US" sz="2000"/>
              <a:t>полиция</a:t>
            </a:r>
            <a:r>
              <a:rPr lang="en-US" altLang="ru-RU" sz="2000"/>
              <a:t> </a:t>
            </a:r>
            <a:r>
              <a:rPr lang="en-US" altLang="en-US" sz="2000"/>
              <a:t>қызметкерлерінің</a:t>
            </a:r>
            <a:r>
              <a:rPr lang="en-US" altLang="ru-RU" sz="2000"/>
              <a:t> </a:t>
            </a:r>
            <a:r>
              <a:rPr lang="en-US" altLang="en-US" sz="2000"/>
              <a:t>көмегімен</a:t>
            </a:r>
            <a:r>
              <a:rPr lang="en-US" altLang="ru-RU" sz="2000"/>
              <a:t> </a:t>
            </a:r>
            <a:r>
              <a:rPr lang="en-US" altLang="en-US" sz="2000"/>
              <a:t>жүргізілді</a:t>
            </a:r>
            <a:r>
              <a:rPr lang="en-US" altLang="ru-RU" sz="2000"/>
              <a:t>.</a:t>
            </a:r>
            <a:endParaRPr lang="en-US" altLang="ru-RU" sz="200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5025" y="1901190"/>
            <a:ext cx="3650615" cy="294005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640" y="1901190"/>
            <a:ext cx="3119755" cy="294005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395" y="1901190"/>
            <a:ext cx="3421380" cy="2940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 altLang="ru-RU" sz="2000"/>
            </a:br>
            <a:br>
              <a:rPr lang="en-US" altLang="ru-RU" sz="2000"/>
            </a:br>
            <a:r>
              <a:rPr lang="en-US" altLang="en-US" sz="2000"/>
              <a:t>2025 жылдың 3 желтоқсанында  </a:t>
            </a:r>
            <a:r>
              <a:rPr lang="en-US" altLang="ru-RU" sz="2000"/>
              <a:t>“</a:t>
            </a:r>
            <a:r>
              <a:rPr lang="en-US" altLang="en-US" sz="2000"/>
              <a:t>Ақтөбе</a:t>
            </a:r>
            <a:r>
              <a:rPr lang="en-US" altLang="ru-RU" sz="2000"/>
              <a:t> </a:t>
            </a:r>
            <a:r>
              <a:rPr lang="en-US" altLang="en-US" sz="2000"/>
              <a:t>құрылыс</a:t>
            </a:r>
            <a:r>
              <a:rPr lang="en-US" altLang="ru-RU" sz="2000"/>
              <a:t> </a:t>
            </a:r>
            <a:r>
              <a:rPr lang="en-US" altLang="en-US" sz="2000"/>
              <a:t>техникалық</a:t>
            </a:r>
            <a:r>
              <a:rPr lang="en-US" altLang="ru-RU" sz="2000"/>
              <a:t> </a:t>
            </a:r>
            <a:r>
              <a:rPr lang="en-US" altLang="en-US" sz="2000"/>
              <a:t>колледжінің</a:t>
            </a:r>
            <a:r>
              <a:rPr lang="en-US" altLang="ru-RU" sz="2000"/>
              <a:t>” “</a:t>
            </a:r>
            <a:r>
              <a:rPr lang="en-US" altLang="en-US" sz="2000"/>
              <a:t>№</a:t>
            </a:r>
            <a:r>
              <a:rPr lang="en-US" altLang="ru-RU" sz="2000"/>
              <a:t>16 </a:t>
            </a:r>
            <a:r>
              <a:rPr lang="en-US" altLang="en-US" sz="2000"/>
              <a:t>орта</a:t>
            </a:r>
            <a:r>
              <a:rPr lang="en-US" altLang="ru-RU" sz="2000"/>
              <a:t> </a:t>
            </a:r>
            <a:r>
              <a:rPr lang="en-US" altLang="en-US" sz="2000"/>
              <a:t>мектебінде</a:t>
            </a:r>
            <a:r>
              <a:rPr lang="en-US" altLang="ru-RU" sz="2000"/>
              <a:t>” </a:t>
            </a:r>
            <a:r>
              <a:rPr lang="en-US" altLang="en-US" sz="2000"/>
              <a:t>бейіндік</a:t>
            </a:r>
            <a:r>
              <a:rPr lang="en-US" altLang="ru-RU" sz="2000"/>
              <a:t> </a:t>
            </a:r>
            <a:r>
              <a:rPr lang="en-US" altLang="en-US" sz="2000"/>
              <a:t>сыны</a:t>
            </a:r>
            <a:r>
              <a:rPr lang="en-US" altLang="en-US" sz="2000"/>
              <a:t>бына</a:t>
            </a:r>
            <a:r>
              <a:rPr lang="en-US" altLang="ru-RU" sz="2000"/>
              <a:t> </a:t>
            </a:r>
            <a:r>
              <a:rPr lang="en-US" altLang="en-US" sz="2000"/>
              <a:t> </a:t>
            </a:r>
            <a:r>
              <a:rPr lang="en-US" altLang="ru-RU" sz="2000"/>
              <a:t>IT- </a:t>
            </a:r>
            <a:r>
              <a:rPr lang="en-US" altLang="en-US" sz="2000"/>
              <a:t>мамандығы</a:t>
            </a:r>
            <a:r>
              <a:rPr lang="en-US" altLang="ru-RU" sz="2000"/>
              <a:t> </a:t>
            </a:r>
            <a:r>
              <a:rPr lang="en-US" altLang="en-US" sz="2000"/>
              <a:t>бойынша</a:t>
            </a:r>
            <a:r>
              <a:rPr lang="en-US" altLang="ru-RU" sz="2000"/>
              <a:t> </a:t>
            </a:r>
            <a:r>
              <a:rPr lang="en-US" altLang="en-US" sz="2000"/>
              <a:t>өткіз</a:t>
            </a:r>
            <a:r>
              <a:rPr lang="en-US" altLang="en-US" sz="2000"/>
              <a:t>ілген</a:t>
            </a:r>
            <a:r>
              <a:rPr lang="en-US" altLang="ru-RU" sz="2000"/>
              <a:t> </a:t>
            </a:r>
            <a:r>
              <a:rPr lang="en-US" altLang="en-US" sz="2000"/>
              <a:t>кезекті</a:t>
            </a:r>
            <a:r>
              <a:rPr lang="en-US" altLang="ru-RU" sz="2000"/>
              <a:t> </a:t>
            </a:r>
            <a:r>
              <a:rPr lang="en-US" altLang="en-US" sz="2000"/>
              <a:t>сабағы</a:t>
            </a:r>
            <a:r>
              <a:rPr lang="en-US" altLang="ru-RU"/>
              <a:t>.</a:t>
            </a:r>
            <a:endParaRPr lang="en-US" altLang="ru-RU"/>
          </a:p>
        </p:txBody>
      </p:sp>
      <p:pic>
        <p:nvPicPr>
          <p:cNvPr id="4" name="Picture 2" descr="WhatsApp Image 2025-12-10 at 10.00.0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93265" y="1823085"/>
            <a:ext cx="3614420" cy="4721860"/>
          </a:xfrm>
          <a:prstGeom prst="rect">
            <a:avLst/>
          </a:prstGeom>
        </p:spPr>
      </p:pic>
      <p:pic>
        <p:nvPicPr>
          <p:cNvPr id="6" name="Picture 1" descr="WhatsApp Image 2025-12-10 at 10.00.07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430" y="1828800"/>
            <a:ext cx="3373755" cy="47161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4525</Words>
  <Application>WPS Presentation</Application>
  <PresentationFormat>宽屏</PresentationFormat>
  <Paragraphs>61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Arial</vt:lpstr>
      <vt:lpstr>SimSun</vt:lpstr>
      <vt:lpstr>Wingdings</vt:lpstr>
      <vt:lpstr>Microsoft YaHei</vt:lpstr>
      <vt:lpstr>Arial Unicode MS</vt:lpstr>
      <vt:lpstr>Blue Waves</vt:lpstr>
      <vt:lpstr>“Бейіндік сынып - кәсіби бағдарға бағыт”</vt:lpstr>
      <vt:lpstr>    Ақтөбе облысы білім басқармасының 2025 жылғы 26 тамыздағы №368 бұйрығына сәйкес, облыс мектептерінде бейіндік сыныптар ашу көзделген болатын. Осыған орай мектебіміз кәсіби бағдар беруді жүзеге асырып, 2025 жылдың 22 қыркүйегінде еңбек нарығына қажетті мамандар даярлау мақсатында “Ақтөбе құрылыс-техникалық колледжімен” ресми келісімшарт жасасты.</vt:lpstr>
      <vt:lpstr>2025 жылдың 26 қыркүйек күні   мектеп оқушыларының кәсіби бағдарын қалыптастыру мақсатында    9 “А”, “Ә”, “Б”, “В”, “Г”,  сыныптарынан барлығы 23 оқушы Ақтөбе құрылыс-техникалық колледжіне танымдық экскурсияға бару ұйымдастырылды.    Бұл шараның басты мақсаты – оқушыларға болашақ мамандығын саналы түрде таңдауға бағыт беру, еңбек нарығындағы сұранысқа ие кәсіп түрлерімен жақынырақ таныстыру.</vt:lpstr>
      <vt:lpstr>      «2025 жыл – Жұмысшы мамандықтар жылы»  аясында 7 қазан күні “№16 орта мектебінде” бейіндіп сыныпқа IT және бағдарламалау бағыты бойынша “Ақтөбе құрылыс-техникалық колледжінің” мамандарының алғашқы сабағы өтті. </vt:lpstr>
      <vt:lpstr>  2025 жылдың 20 қазан айында “№16 орта мектебіне”  “Heriot Watt” университетінің мамандары Тайтус Огайо және Айгерім Асылгерейқызы 11 сынып оқушыларымен кездесу өткізді</vt:lpstr>
      <vt:lpstr>     2025 жылдың 4 қараша күні №16  орта мектебінің бейіндік сынып оқушыларымен “Ақтөбе құрылыс-техникалық колледжі” екінші сабағын өткізді. Бұл жолы сабақы екінші маман Иржанова Г.Ж. өткізді. Сабақ тақырыбы “Мобильдік қосымшалар және қосымшаларды жасау үшін пайдаланылатын құралдар” туралы болды. </vt:lpstr>
      <vt:lpstr>2025 жылы 19 қарашасында “Ақтөбе құрылыс техникалық колледжінің” “№16 орта мектебінде” бейіндік сыныпқа IT- мамандығы бойынша өткізген сабағы.</vt:lpstr>
      <vt:lpstr>2025 жылдың 20 қарашасында “№16 орта мектеп” 9-11 сынып оқушыларының ЖШС “Нағыз бетон” зауытына экскурсиясына қатысты </vt:lpstr>
      <vt:lpstr>  2025 жылдың 3 желтоқсанында  “Ақтөбе құрылыс техникалық колледжінің” “№16 орта мектебінде” бейіндік сыныбына  IT- мамандығы бойынша өткізілген кезекті сабағы.</vt:lpstr>
      <vt:lpstr>4 желтоқсан күні “№16 орта мектебінің” 11 сынып оқушыларымен “Ұлттық ұлан академиясы” өкілдерінің кездесуі өтті</vt:lpstr>
      <vt:lpstr>2025 жылдың 24 желтоқсанынды «№16 орта мектебінде» 9–11 сынып оқушылары арасында «Мамандықтар марафоны» атты конкурс өтті.</vt:lpstr>
      <vt:lpstr>2025 жылдың 17 желтоқсанында  “Ақтөбе құрылыс техникалық колледжінің” “№16 орта мектебінде” бейіндік сыныбына  IT- мамандығы бойынша өткізілген сабағы.</vt:lpstr>
      <vt:lpstr>  2025 жылдың 25 желтоқсанында “№16 орта мектебінің” 11 сынып оқушылары “ Қ.Жұбанов атындағы Ақтөбе өңірлік университетіне” “TEACH ZONE: болашақ педагогтармен ашық әңгіме” атты семинарына қатысуы.</vt:lpstr>
      <vt:lpstr>2026 жылдың 3 ақпан айында №16 орта мектеп оқушыларына Бопай ханым атындағы жоғары медициналық колледжінің өкілі келді </vt:lpstr>
      <vt:lpstr>2026 жылдың 9 ақпанында №16 орта мектеп 9-11 сынып оқушыларымен Қазақстан Республикасы ІІМ М.Бөкенбаев атындағы Ақтөбе заң институтының өкілдерімен кездесу өтті.</vt:lpstr>
      <vt:lpstr>  2026 жылдың 26 ақпанында IT мамандығы бойынша кезекті сабақ өтті. Ақтөбе құрылыс-техникалық колледжінің маманы Иржанова Г.С. сабақ өткізді </vt:lpstr>
      <vt:lpstr>  2026 жылдың 26 ақпанында IT мамандығы бойынша кезекті сабақ өтті. Ақтөбе құрылыс-техникалық колледжінің маманы Иржанова Г.С. сабақ өткізді </vt:lpstr>
      <vt:lpstr>2026 жылдың 8 сәуір күні №16 орта мектеп оқушылары ЖШС FIBC KAZAKHSTAN зауытына экскурсия жасады .</vt:lpstr>
      <vt:lpstr>2026 жылдың 14 сәуір күні №16 орта мектебіне Ақтөбе индустриалды-кәсіптік колледжінің мамандары келіп , 9 сынып оқушыларына кәсіптік бағдар беру жұмыстарын жүргізді.</vt:lpstr>
      <vt:lpstr>2026 жылдың 15 сәуір күні мектебіміздің 9 сынып оқушылары Ақтөбе құрылыс-техникалық колледжіне ашық есік күніне барды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2025-07-23T00:59:00Z</dcterms:created>
  <dcterms:modified xsi:type="dcterms:W3CDTF">2026-04-15T08:34:52Z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1049-12.1.0.25242</vt:lpwstr>
  </property>
  <property fmtid="{D5CDD505-2E9C-101B-9397-08002B2CF9AE}" pid="3" name="ICV">
    <vt:lpwstr>48889557A1B344DE9306F27F66EED600_11</vt:lpwstr>
  </property>
</Properties>
</file>