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Lato"/>
      <p:regular r:id="rId17"/>
    </p:embeddedFont>
    <p:embeddedFont>
      <p:font typeface="Lato"/>
      <p:regular r:id="rId18"/>
    </p:embeddedFont>
    <p:embeddedFont>
      <p:font typeface="Lato"/>
      <p:regular r:id="rId19"/>
    </p:embeddedFont>
    <p:embeddedFont>
      <p:font typeface="Lato"/>
      <p:regular r:id="rId20"/>
    </p:embeddedFont>
    <p:embeddedFont>
      <p:font typeface="Lato"/>
      <p:regular r:id="rId21"/>
    </p:embeddedFont>
    <p:embeddedFont>
      <p:font typeface="Lato"/>
      <p:regular r:id="rId22"/>
    </p:embeddedFont>
    <p:embeddedFont>
      <p:font typeface="Lato"/>
      <p:regular r:id="rId23"/>
    </p:embeddedFont>
    <p:embeddedFont>
      <p:font typeface="Lato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slideLayout" Target="../slideLayouts/slideLayout1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0460" y="518993"/>
            <a:ext cx="9046964" cy="588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Молодой специалист в образовании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820460" y="1169670"/>
            <a:ext cx="3764994" cy="470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Учитель истории</a:t>
            </a:r>
            <a:endParaRPr lang="en-US" sz="29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460" y="2050256"/>
            <a:ext cx="4113371" cy="548449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00556" y="2015133"/>
            <a:ext cx="8416885" cy="1102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Я — </a:t>
            </a:r>
            <a:pPr algn="l" indent="0" marL="0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Азалия Акбулатова</a:t>
            </a:r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учитель истории, для которого этот предмет является не просто школьной дисциплиной, а способом понимания мира, общества и человека. Я убеждена, что история помогает увидеть причинно-следственные связи, осознать ценность культуры и научиться критически мыслить.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5682853" y="3292912"/>
            <a:ext cx="8134588" cy="275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i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"</a:t>
            </a:r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Не знать истории — значит всегда быть ребёнком." Марк Туллий Цицерон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5400556" y="3292912"/>
            <a:ext cx="22860" cy="275511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8" name="Text 5"/>
          <p:cNvSpPr/>
          <p:nvPr/>
        </p:nvSpPr>
        <p:spPr>
          <a:xfrm>
            <a:off x="5400556" y="3744158"/>
            <a:ext cx="8416885" cy="275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0048" y="1927860"/>
            <a:ext cx="7916704" cy="2191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600"/>
              </a:lnSpc>
              <a:buNone/>
            </a:pPr>
            <a:r>
              <a:rPr lang="en-US" sz="6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История — это не только прошлое</a:t>
            </a:r>
            <a:endParaRPr lang="en-US" sz="6900" dirty="0"/>
          </a:p>
        </p:txBody>
      </p:sp>
      <p:sp>
        <p:nvSpPr>
          <p:cNvPr id="4" name="Text 1"/>
          <p:cNvSpPr/>
          <p:nvPr/>
        </p:nvSpPr>
        <p:spPr>
          <a:xfrm>
            <a:off x="6100048" y="4323040"/>
            <a:ext cx="7916704" cy="876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Это инструмент осмысления настоящего и ориентации в будущем</a:t>
            </a:r>
            <a:endParaRPr lang="en-US" sz="2750" dirty="0"/>
          </a:p>
        </p:txBody>
      </p:sp>
      <p:sp>
        <p:nvSpPr>
          <p:cNvPr id="5" name="Text 2"/>
          <p:cNvSpPr/>
          <p:nvPr/>
        </p:nvSpPr>
        <p:spPr>
          <a:xfrm>
            <a:off x="6100048" y="5403056"/>
            <a:ext cx="7916704" cy="497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Я верю, что через интерес к истории можно воспитать думающего, ответственного и культурно образованного человека.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100048" y="6052899"/>
            <a:ext cx="7916704" cy="248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Спасибо за внимание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2241" y="633532"/>
            <a:ext cx="7579519" cy="1396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Моё профессиональное самоопределение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782241" y="2580799"/>
            <a:ext cx="1485900" cy="1047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Молодой специалист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782241" y="3848576"/>
            <a:ext cx="1485900" cy="3549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Я начинаю свой путь в школьном образовании, стремясь к постоянному развитию и профессиональному росту.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2821067" y="2580799"/>
            <a:ext cx="1485900" cy="1047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Диалог с учениками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2821067" y="3848576"/>
            <a:ext cx="1485900" cy="3194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Для меня профессия учителя — это не только передача знаний, но и постоянный диалог с учениками.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859893" y="2580799"/>
            <a:ext cx="1485900" cy="1047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Новые формы обучения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859893" y="3848576"/>
            <a:ext cx="1485900" cy="3194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Я ищу инновационные методы преподавания, которые делают историю живой и понятной.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898719" y="2580799"/>
            <a:ext cx="1485900" cy="1047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Развитие мышления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6898719" y="3848576"/>
            <a:ext cx="1485900" cy="3194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Моя цель — выстроить уроки так, чтобы каждый ученик чувствовал интерес к предмету.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270641"/>
            <a:ext cx="6244709" cy="3688199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521" y="1773079"/>
            <a:ext cx="6244709" cy="46834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31006"/>
            <a:ext cx="2660213" cy="35674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32928" y="928092"/>
            <a:ext cx="3979545" cy="5806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 период учебной практики я проходила практику в музее, где познакомилась с особенностями музейной деятельности и работы с историческими источниками.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 мои обязанности входила работа с экспозициями, изучение музейных предметов, участие в подготовке и проведении экскурсий.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Практика позволила мне углубить знания по истории, научиться работать с материальными источниками и понимать, как через экспонаты передаётся историческая информация.</a:t>
            </a:r>
            <a:endParaRPr lang="en-US" sz="1750" dirty="0"/>
          </a:p>
        </p:txBody>
      </p:sp>
      <p:sp>
        <p:nvSpPr>
          <p:cNvPr id="4" name="Text 1"/>
          <p:cNvSpPr/>
          <p:nvPr/>
        </p:nvSpPr>
        <p:spPr>
          <a:xfrm>
            <a:off x="5332928" y="6938605"/>
            <a:ext cx="39795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496" y="979170"/>
            <a:ext cx="3978116" cy="53041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8515" y="665917"/>
            <a:ext cx="5411272" cy="653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Мой путь к истории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18515" y="1396841"/>
            <a:ext cx="6054209" cy="392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Формирование интереса к предмету</a:t>
            </a:r>
            <a:endParaRPr lang="en-US" sz="2450" dirty="0"/>
          </a:p>
        </p:txBody>
      </p:sp>
      <p:sp>
        <p:nvSpPr>
          <p:cNvPr id="5" name="Shape 2"/>
          <p:cNvSpPr/>
          <p:nvPr/>
        </p:nvSpPr>
        <p:spPr>
          <a:xfrm>
            <a:off x="6218515" y="2078474"/>
            <a:ext cx="3743444" cy="2967752"/>
          </a:xfrm>
          <a:prstGeom prst="roundRect">
            <a:avLst>
              <a:gd name="adj" fmla="val 1057"/>
            </a:avLst>
          </a:prstGeom>
          <a:solidFill>
            <a:srgbClr val="E5DFD2"/>
          </a:solidFill>
          <a:ln/>
        </p:spPr>
      </p:sp>
      <p:sp>
        <p:nvSpPr>
          <p:cNvPr id="6" name="Shape 3"/>
          <p:cNvSpPr/>
          <p:nvPr/>
        </p:nvSpPr>
        <p:spPr>
          <a:xfrm>
            <a:off x="6427708" y="2287667"/>
            <a:ext cx="627578" cy="627578"/>
          </a:xfrm>
          <a:prstGeom prst="roundRect">
            <a:avLst>
              <a:gd name="adj" fmla="val 14568843"/>
            </a:avLst>
          </a:prstGeom>
          <a:solidFill>
            <a:srgbClr val="282824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0230" y="2460188"/>
            <a:ext cx="282416" cy="28241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27708" y="3108127"/>
            <a:ext cx="2614970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Семья и традиции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6427708" y="3550682"/>
            <a:ext cx="3325058" cy="1286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 семье я часто слышала разговоры об археологии, исторических находках и политических процессах.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10154841" y="2078474"/>
            <a:ext cx="3743444" cy="2967752"/>
          </a:xfrm>
          <a:prstGeom prst="roundRect">
            <a:avLst>
              <a:gd name="adj" fmla="val 1057"/>
            </a:avLst>
          </a:prstGeom>
          <a:solidFill>
            <a:srgbClr val="E5DFD2"/>
          </a:solidFill>
          <a:ln/>
        </p:spPr>
      </p:sp>
      <p:sp>
        <p:nvSpPr>
          <p:cNvPr id="11" name="Shape 7"/>
          <p:cNvSpPr/>
          <p:nvPr/>
        </p:nvSpPr>
        <p:spPr>
          <a:xfrm>
            <a:off x="10364033" y="2287667"/>
            <a:ext cx="627578" cy="627578"/>
          </a:xfrm>
          <a:prstGeom prst="roundRect">
            <a:avLst>
              <a:gd name="adj" fmla="val 14568843"/>
            </a:avLst>
          </a:prstGeom>
          <a:solidFill>
            <a:srgbClr val="282824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36555" y="2460188"/>
            <a:ext cx="282416" cy="28241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64033" y="3108127"/>
            <a:ext cx="2614970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Дядя-наставник</a:t>
            </a:r>
            <a:endParaRPr lang="en-US" sz="2050" dirty="0"/>
          </a:p>
        </p:txBody>
      </p:sp>
      <p:sp>
        <p:nvSpPr>
          <p:cNvPr id="14" name="Text 9"/>
          <p:cNvSpPr/>
          <p:nvPr/>
        </p:nvSpPr>
        <p:spPr>
          <a:xfrm>
            <a:off x="10364033" y="3550682"/>
            <a:ext cx="3325058" cy="1286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Особую роль сыграл мой дядя, который помог увидеть историю как увлекательный рассказ о судьбах людей.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6218515" y="5239107"/>
            <a:ext cx="7679769" cy="2324576"/>
          </a:xfrm>
          <a:prstGeom prst="roundRect">
            <a:avLst>
              <a:gd name="adj" fmla="val 1350"/>
            </a:avLst>
          </a:prstGeom>
          <a:solidFill>
            <a:srgbClr val="E5DFD2"/>
          </a:solidFill>
          <a:ln/>
        </p:spPr>
      </p:sp>
      <p:sp>
        <p:nvSpPr>
          <p:cNvPr id="16" name="Shape 11"/>
          <p:cNvSpPr/>
          <p:nvPr/>
        </p:nvSpPr>
        <p:spPr>
          <a:xfrm>
            <a:off x="6427708" y="5448300"/>
            <a:ext cx="627578" cy="627578"/>
          </a:xfrm>
          <a:prstGeom prst="roundRect">
            <a:avLst>
              <a:gd name="adj" fmla="val 14568843"/>
            </a:avLst>
          </a:prstGeom>
          <a:solidFill>
            <a:srgbClr val="282824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0230" y="5620822"/>
            <a:ext cx="282416" cy="28241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427708" y="6268760"/>
            <a:ext cx="2614970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Игры и книги</a:t>
            </a:r>
            <a:endParaRPr lang="en-US" sz="2050" dirty="0"/>
          </a:p>
        </p:txBody>
      </p:sp>
      <p:sp>
        <p:nvSpPr>
          <p:cNvPr id="19" name="Text 13"/>
          <p:cNvSpPr/>
          <p:nvPr/>
        </p:nvSpPr>
        <p:spPr>
          <a:xfrm>
            <a:off x="6427708" y="6711315"/>
            <a:ext cx="7261384" cy="643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Исторические игры и литература научили меня анализировать события и делать собственные выводы.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92849" y="382191"/>
            <a:ext cx="6172438" cy="409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Образы, повлиявшие на мой взгляд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2792849" y="822008"/>
            <a:ext cx="2191941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Личное вдохновение</a:t>
            </a:r>
            <a:endParaRPr lang="en-US" sz="15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2849" y="1181219"/>
            <a:ext cx="4474964" cy="55936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792849" y="6850618"/>
            <a:ext cx="1638419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Сэнди Чикс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2792849" y="7100768"/>
            <a:ext cx="4474964" cy="496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Персонаж мультсериала «Губка Боб» стал для меня примером интереса к науке, стремления к познанию и уверенности в своих способностях.</a:t>
            </a:r>
            <a:endParaRPr lang="en-US" sz="10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468" y="1181219"/>
            <a:ext cx="4474964" cy="55936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62468" y="6850618"/>
            <a:ext cx="1860352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Гермиона Грейнджер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7362468" y="7100768"/>
            <a:ext cx="4474964" cy="330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Из серии книг о Гарри Поттере показала, что знания, трудолюбие и интеллект могут быть источником силы и самостоятельности.</a:t>
            </a:r>
            <a:endParaRPr lang="en-US" sz="1000" dirty="0"/>
          </a:p>
        </p:txBody>
      </p:sp>
      <p:sp>
        <p:nvSpPr>
          <p:cNvPr id="10" name="Text 6"/>
          <p:cNvSpPr/>
          <p:nvPr/>
        </p:nvSpPr>
        <p:spPr>
          <a:xfrm>
            <a:off x="2792849" y="7682032"/>
            <a:ext cx="9044583" cy="165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Эти образы помогли мне понять ценность образования и роль учителя в жизни ребёнка.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4143" y="814030"/>
            <a:ext cx="6530459" cy="682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Почему именно школа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764143" y="1580436"/>
            <a:ext cx="5291614" cy="40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Осознанный выбор профессии</a:t>
            </a:r>
            <a:endParaRPr lang="en-US" sz="25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43" y="2304931"/>
            <a:ext cx="1091684" cy="19320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065973" y="2523172"/>
            <a:ext cx="2941439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Стабильность и рост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2065973" y="2990374"/>
            <a:ext cx="6313884" cy="1028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Профессия даёт стабильность и возможности профессионального развития, участия в образовательных программах и грантах.</a:t>
            </a:r>
            <a:endParaRPr lang="en-US" sz="17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43" y="4236958"/>
            <a:ext cx="1091684" cy="158924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065973" y="4455200"/>
            <a:ext cx="3234690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Научная деятельность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2065973" y="4922401"/>
            <a:ext cx="6313884" cy="6855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Меня привлекает исследовательская работа, и интерес к исследованиям сохраняется до сих пор.</a:t>
            </a:r>
            <a:endParaRPr lang="en-US" sz="17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43" y="5826204"/>
            <a:ext cx="1091684" cy="158924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065973" y="6044446"/>
            <a:ext cx="272915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Работа с детьми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2065973" y="6511647"/>
            <a:ext cx="6313884" cy="6855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Школа — это пространство, где я могу совмещать любовь к знаниям, исследовательский интерес и работу с детьми.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984" y="1131451"/>
            <a:ext cx="7870031" cy="113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Какой я вижу школьную историю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36984" y="2327315"/>
            <a:ext cx="4634389" cy="341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Моя педагогическая философия</a:t>
            </a:r>
            <a:endParaRPr lang="en-US" sz="2100" dirty="0"/>
          </a:p>
        </p:txBody>
      </p:sp>
      <p:sp>
        <p:nvSpPr>
          <p:cNvPr id="5" name="Shape 2"/>
          <p:cNvSpPr/>
          <p:nvPr/>
        </p:nvSpPr>
        <p:spPr>
          <a:xfrm>
            <a:off x="636984" y="2887504"/>
            <a:ext cx="7870031" cy="1306235"/>
          </a:xfrm>
          <a:prstGeom prst="roundRect">
            <a:avLst>
              <a:gd name="adj" fmla="val 8400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4124" y="2887504"/>
            <a:ext cx="91440" cy="1306235"/>
          </a:xfrm>
          <a:prstGeom prst="roundRect">
            <a:avLst>
              <a:gd name="adj" fmla="val 29856"/>
            </a:avLst>
          </a:prstGeom>
          <a:solidFill>
            <a:srgbClr val="282824"/>
          </a:solidFill>
          <a:ln/>
        </p:spPr>
      </p:sp>
      <p:sp>
        <p:nvSpPr>
          <p:cNvPr id="7" name="Text 4"/>
          <p:cNvSpPr/>
          <p:nvPr/>
        </p:nvSpPr>
        <p:spPr>
          <a:xfrm>
            <a:off x="910352" y="3092291"/>
            <a:ext cx="2274927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Не просто факты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10352" y="3464123"/>
            <a:ext cx="7391876" cy="524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Школьная история не должна ограничиваться заучиванием дат, имён и терминов. Это гораздо больше, чем набор информации.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636984" y="4339709"/>
            <a:ext cx="7870031" cy="1306235"/>
          </a:xfrm>
          <a:prstGeom prst="roundRect">
            <a:avLst>
              <a:gd name="adj" fmla="val 8400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14124" y="4339709"/>
            <a:ext cx="91440" cy="1306235"/>
          </a:xfrm>
          <a:prstGeom prst="roundRect">
            <a:avLst>
              <a:gd name="adj" fmla="val 29856"/>
            </a:avLst>
          </a:prstGeom>
          <a:solidFill>
            <a:srgbClr val="282824"/>
          </a:solidFill>
          <a:ln/>
        </p:spPr>
      </p:sp>
      <p:sp>
        <p:nvSpPr>
          <p:cNvPr id="11" name="Text 8"/>
          <p:cNvSpPr/>
          <p:nvPr/>
        </p:nvSpPr>
        <p:spPr>
          <a:xfrm>
            <a:off x="910352" y="4544497"/>
            <a:ext cx="2366010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Понимание причин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10352" y="4916329"/>
            <a:ext cx="7391876" cy="524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Моя задача — научить учеников понимать причины исторических событий, видеть их последствия и проводить параллели с современностью.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36984" y="5791914"/>
            <a:ext cx="7870031" cy="1306235"/>
          </a:xfrm>
          <a:prstGeom prst="roundRect">
            <a:avLst>
              <a:gd name="adj" fmla="val 8400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14124" y="5791914"/>
            <a:ext cx="91440" cy="1306235"/>
          </a:xfrm>
          <a:prstGeom prst="roundRect">
            <a:avLst>
              <a:gd name="adj" fmla="val 29856"/>
            </a:avLst>
          </a:prstGeom>
          <a:solidFill>
            <a:srgbClr val="282824"/>
          </a:solidFill>
          <a:ln/>
        </p:spPr>
      </p:sp>
      <p:sp>
        <p:nvSpPr>
          <p:cNvPr id="15" name="Text 12"/>
          <p:cNvSpPr/>
          <p:nvPr/>
        </p:nvSpPr>
        <p:spPr>
          <a:xfrm>
            <a:off x="910352" y="5996702"/>
            <a:ext cx="3123962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Культурное разнообразие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910352" y="6368534"/>
            <a:ext cx="7391876" cy="524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Через изучение истории дети узнают о многообразии культур, учатся уважению, толерантности и осознанию ценности собственной культурной идентичности.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6047" y="653891"/>
            <a:ext cx="6915983" cy="675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Моя миссия как учителя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756047" y="1411248"/>
            <a:ext cx="7071836" cy="405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Цель моей педагогической деятельности</a:t>
            </a:r>
            <a:endParaRPr lang="en-US" sz="2550" dirty="0"/>
          </a:p>
        </p:txBody>
      </p:sp>
      <p:sp>
        <p:nvSpPr>
          <p:cNvPr id="5" name="Shape 2"/>
          <p:cNvSpPr/>
          <p:nvPr/>
        </p:nvSpPr>
        <p:spPr>
          <a:xfrm>
            <a:off x="972026" y="2448758"/>
            <a:ext cx="215979" cy="1243370"/>
          </a:xfrm>
          <a:prstGeom prst="roundRect">
            <a:avLst>
              <a:gd name="adj" fmla="val 15003"/>
            </a:avLst>
          </a:prstGeom>
          <a:solidFill>
            <a:srgbClr val="E5DFD2"/>
          </a:solidFill>
          <a:ln/>
        </p:spPr>
      </p:sp>
      <p:sp>
        <p:nvSpPr>
          <p:cNvPr id="6" name="Shape 3"/>
          <p:cNvSpPr/>
          <p:nvPr/>
        </p:nvSpPr>
        <p:spPr>
          <a:xfrm>
            <a:off x="756047" y="2306955"/>
            <a:ext cx="648057" cy="648057"/>
          </a:xfrm>
          <a:prstGeom prst="roundRect">
            <a:avLst>
              <a:gd name="adj" fmla="val 70549"/>
            </a:avLst>
          </a:prstGeom>
          <a:solidFill>
            <a:srgbClr val="E5DFD2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091" y="2468999"/>
            <a:ext cx="323969" cy="32396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609725" y="2340769"/>
            <a:ext cx="3729514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Целостное представление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1609725" y="2801660"/>
            <a:ext cx="6778228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Помочь ученикам сформировать целостное представление о мире через историю.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1295995" y="4221837"/>
            <a:ext cx="215979" cy="1243370"/>
          </a:xfrm>
          <a:prstGeom prst="roundRect">
            <a:avLst>
              <a:gd name="adj" fmla="val 15003"/>
            </a:avLst>
          </a:prstGeom>
          <a:solidFill>
            <a:srgbClr val="E5DFD2"/>
          </a:solidFill>
          <a:ln/>
        </p:spPr>
      </p:sp>
      <p:sp>
        <p:nvSpPr>
          <p:cNvPr id="11" name="Shape 7"/>
          <p:cNvSpPr/>
          <p:nvPr/>
        </p:nvSpPr>
        <p:spPr>
          <a:xfrm>
            <a:off x="1080016" y="4080034"/>
            <a:ext cx="648057" cy="648057"/>
          </a:xfrm>
          <a:prstGeom prst="roundRect">
            <a:avLst>
              <a:gd name="adj" fmla="val 70549"/>
            </a:avLst>
          </a:prstGeom>
          <a:solidFill>
            <a:srgbClr val="E5DFD2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2060" y="4242078"/>
            <a:ext cx="323969" cy="32396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933694" y="4113847"/>
            <a:ext cx="3605927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Выбор и ответственность</a:t>
            </a:r>
            <a:endParaRPr lang="en-US" sz="2100" dirty="0"/>
          </a:p>
        </p:txBody>
      </p:sp>
      <p:sp>
        <p:nvSpPr>
          <p:cNvPr id="14" name="Text 9"/>
          <p:cNvSpPr/>
          <p:nvPr/>
        </p:nvSpPr>
        <p:spPr>
          <a:xfrm>
            <a:off x="1933694" y="4574738"/>
            <a:ext cx="6454259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Показать, что общество развивается благодаря выбору людей, их ценностям и ответственности.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1620083" y="5994916"/>
            <a:ext cx="215979" cy="1580674"/>
          </a:xfrm>
          <a:prstGeom prst="roundRect">
            <a:avLst>
              <a:gd name="adj" fmla="val 15003"/>
            </a:avLst>
          </a:prstGeom>
          <a:solidFill>
            <a:srgbClr val="E5DFD2"/>
          </a:solidFill>
          <a:ln/>
        </p:spPr>
      </p:sp>
      <p:sp>
        <p:nvSpPr>
          <p:cNvPr id="16" name="Shape 11"/>
          <p:cNvSpPr/>
          <p:nvPr/>
        </p:nvSpPr>
        <p:spPr>
          <a:xfrm>
            <a:off x="1404104" y="5853113"/>
            <a:ext cx="648057" cy="648057"/>
          </a:xfrm>
          <a:prstGeom prst="roundRect">
            <a:avLst>
              <a:gd name="adj" fmla="val 70549"/>
            </a:avLst>
          </a:prstGeom>
          <a:solidFill>
            <a:srgbClr val="E5DFD2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6148" y="6015157"/>
            <a:ext cx="323969" cy="323969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257782" y="5886926"/>
            <a:ext cx="349650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Критическое мышление</a:t>
            </a:r>
            <a:endParaRPr lang="en-US" sz="2100" dirty="0"/>
          </a:p>
        </p:txBody>
      </p:sp>
      <p:sp>
        <p:nvSpPr>
          <p:cNvPr id="19" name="Text 13"/>
          <p:cNvSpPr/>
          <p:nvPr/>
        </p:nvSpPr>
        <p:spPr>
          <a:xfrm>
            <a:off x="2257782" y="6347817"/>
            <a:ext cx="6130171" cy="1011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Воспитывать у детей интерес к познанию, умение анализировать информацию и осознанно воспринимать происходящие процессы.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2026-04-04T10:59:49Z</dcterms:created>
  <dcterms:modified xsi:type="dcterms:W3CDTF">2026-04-04T10:59:49Z</dcterms:modified>
</cp:coreProperties>
</file>